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9"/>
  </p:handoutMasterIdLst>
  <p:sldIdLst>
    <p:sldId id="256" r:id="rId2"/>
    <p:sldId id="257" r:id="rId3"/>
    <p:sldId id="272" r:id="rId4"/>
    <p:sldId id="258" r:id="rId5"/>
    <p:sldId id="259" r:id="rId6"/>
    <p:sldId id="260" r:id="rId7"/>
    <p:sldId id="261" r:id="rId8"/>
    <p:sldId id="262" r:id="rId9"/>
    <p:sldId id="263" r:id="rId10"/>
    <p:sldId id="264" r:id="rId11"/>
    <p:sldId id="265" r:id="rId12"/>
    <p:sldId id="271" r:id="rId13"/>
    <p:sldId id="266" r:id="rId14"/>
    <p:sldId id="267" r:id="rId15"/>
    <p:sldId id="268" r:id="rId16"/>
    <p:sldId id="269" r:id="rId17"/>
    <p:sldId id="270" r:id="rId18"/>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0"/>
            <a:ext cx="4028440" cy="350520"/>
          </a:xfrm>
          <a:prstGeom prst="rect">
            <a:avLst/>
          </a:prstGeom>
        </p:spPr>
        <p:txBody>
          <a:bodyPr vert="horz" lIns="93177" tIns="46589" rIns="93177" bIns="46589" rtlCol="0"/>
          <a:lstStyle>
            <a:lvl1pPr algn="r">
              <a:defRPr sz="1200"/>
            </a:lvl1pPr>
          </a:lstStyle>
          <a:p>
            <a:fld id="{FDF79F93-069D-403B-A1F8-C2841116573D}" type="datetimeFigureOut">
              <a:rPr lang="en-US" smtClean="0"/>
              <a:t>5/16/2018</a:t>
            </a:fld>
            <a:endParaRPr lang="en-US"/>
          </a:p>
        </p:txBody>
      </p:sp>
      <p:sp>
        <p:nvSpPr>
          <p:cNvPr id="4" name="Footer Placeholder 3"/>
          <p:cNvSpPr>
            <a:spLocks noGrp="1"/>
          </p:cNvSpPr>
          <p:nvPr>
            <p:ph type="ftr" sz="quarter" idx="2"/>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77" tIns="46589" rIns="93177" bIns="46589" rtlCol="0" anchor="b"/>
          <a:lstStyle>
            <a:lvl1pPr algn="r">
              <a:defRPr sz="1200"/>
            </a:lvl1pPr>
          </a:lstStyle>
          <a:p>
            <a:fld id="{295E8753-137E-49D4-AAF0-953CBDDD540F}" type="slidenum">
              <a:rPr lang="en-US" smtClean="0"/>
              <a:t>‹#›</a:t>
            </a:fld>
            <a:endParaRPr lang="en-US"/>
          </a:p>
        </p:txBody>
      </p:sp>
    </p:spTree>
    <p:extLst>
      <p:ext uri="{BB962C8B-B14F-4D97-AF65-F5344CB8AC3E}">
        <p14:creationId xmlns:p14="http://schemas.microsoft.com/office/powerpoint/2010/main" val="247726632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98910" y="304800"/>
            <a:ext cx="5318521" cy="2793906"/>
          </a:xfrm>
        </p:spPr>
        <p:txBody>
          <a:bodyPr anchor="b">
            <a:normAutofit/>
          </a:bodyPr>
          <a:lstStyle>
            <a:lvl1pPr algn="l">
              <a:lnSpc>
                <a:spcPct val="80000"/>
              </a:lnSpc>
              <a:defRPr sz="4950"/>
            </a:lvl1pPr>
          </a:lstStyle>
          <a:p>
            <a:r>
              <a:rPr lang="en-US" smtClean="0"/>
              <a:t>Click to edit Master title style</a:t>
            </a:r>
            <a:endParaRPr/>
          </a:p>
        </p:txBody>
      </p:sp>
      <p:sp>
        <p:nvSpPr>
          <p:cNvPr id="3" name="Subtitle 2"/>
          <p:cNvSpPr>
            <a:spLocks noGrp="1"/>
          </p:cNvSpPr>
          <p:nvPr>
            <p:ph type="subTitle" idx="1"/>
          </p:nvPr>
        </p:nvSpPr>
        <p:spPr>
          <a:xfrm>
            <a:off x="798910" y="3108804"/>
            <a:ext cx="5318521" cy="838200"/>
          </a:xfrm>
        </p:spPr>
        <p:txBody>
          <a:bodyPr/>
          <a:lstStyle>
            <a:lvl1pPr marL="0" indent="0" algn="l">
              <a:spcBef>
                <a:spcPts val="0"/>
              </a:spcBef>
              <a:buNone/>
              <a:defRPr sz="1800">
                <a:solidFill>
                  <a:schemeClr val="accent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a:p>
        </p:txBody>
      </p:sp>
      <p:sp>
        <p:nvSpPr>
          <p:cNvPr id="8" name="Date Placeholder 7"/>
          <p:cNvSpPr>
            <a:spLocks noGrp="1"/>
          </p:cNvSpPr>
          <p:nvPr>
            <p:ph type="dt" sz="half" idx="10"/>
          </p:nvPr>
        </p:nvSpPr>
        <p:spPr/>
        <p:txBody>
          <a:bodyPr/>
          <a:lstStyle/>
          <a:p>
            <a:fld id="{CA14469A-434E-4C00-B514-1FAE5E3CE542}" type="datetimeFigureOut">
              <a:rPr lang="en-US" smtClean="0"/>
              <a:t>5/16/2018</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6E7D69AE-6364-4D2A-A566-B04E910374B4}" type="slidenum">
              <a:rPr lang="en-US" smtClean="0"/>
              <a:t>‹#›</a:t>
            </a:fld>
            <a:endParaRPr lang="en-US"/>
          </a:p>
        </p:txBody>
      </p:sp>
    </p:spTree>
    <p:extLst>
      <p:ext uri="{BB962C8B-B14F-4D97-AF65-F5344CB8AC3E}">
        <p14:creationId xmlns:p14="http://schemas.microsoft.com/office/powerpoint/2010/main" val="237983379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A14469A-434E-4C00-B514-1FAE5E3CE542}"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D69AE-6364-4D2A-A566-B04E910374B4}" type="slidenum">
              <a:rPr lang="en-US" smtClean="0"/>
              <a:t>‹#›</a:t>
            </a:fld>
            <a:endParaRPr lang="en-US"/>
          </a:p>
        </p:txBody>
      </p:sp>
    </p:spTree>
    <p:extLst>
      <p:ext uri="{BB962C8B-B14F-4D97-AF65-F5344CB8AC3E}">
        <p14:creationId xmlns:p14="http://schemas.microsoft.com/office/powerpoint/2010/main" val="238899848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8761" y="304801"/>
            <a:ext cx="1286850" cy="54102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657350" y="304801"/>
            <a:ext cx="5627111"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A14469A-434E-4C00-B514-1FAE5E3CE542}"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D69AE-6364-4D2A-A566-B04E910374B4}" type="slidenum">
              <a:rPr lang="en-US" smtClean="0"/>
              <a:t>‹#›</a:t>
            </a:fld>
            <a:endParaRPr lang="en-US"/>
          </a:p>
        </p:txBody>
      </p:sp>
    </p:spTree>
    <p:extLst>
      <p:ext uri="{BB962C8B-B14F-4D97-AF65-F5344CB8AC3E}">
        <p14:creationId xmlns:p14="http://schemas.microsoft.com/office/powerpoint/2010/main" val="121936604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06780"/>
            <a:ext cx="7315200" cy="599521"/>
          </a:xfrm>
          <a:solidFill>
            <a:schemeClr val="accent4">
              <a:lumMod val="40000"/>
              <a:lumOff val="60000"/>
            </a:schemeClr>
          </a:solidFill>
        </p:spPr>
        <p:txBody>
          <a:bodyPr/>
          <a:lstStyle/>
          <a:p>
            <a:r>
              <a:rPr lang="en-US" smtClean="0"/>
              <a:t>Click to edit Master title style</a:t>
            </a:r>
            <a:endParaRPr dirty="0"/>
          </a:p>
        </p:txBody>
      </p:sp>
      <p:sp>
        <p:nvSpPr>
          <p:cNvPr id="3" name="Content Placeholder 2"/>
          <p:cNvSpPr>
            <a:spLocks noGrp="1"/>
          </p:cNvSpPr>
          <p:nvPr>
            <p:ph idx="1"/>
          </p:nvPr>
        </p:nvSpPr>
        <p:spPr>
          <a:xfrm>
            <a:off x="1524000" y="1066800"/>
            <a:ext cx="7315200" cy="4800600"/>
          </a:xfrm>
        </p:spPr>
        <p:txBody>
          <a:bodyPr>
            <a:normAutofit/>
          </a:bodyPr>
          <a:lstStyle>
            <a:lvl1pPr>
              <a:defRPr sz="3200"/>
            </a:lvl1pPr>
            <a:lvl2pPr>
              <a:defRPr sz="2800"/>
            </a:lvl2pPr>
            <a:lvl3pPr>
              <a:defRPr sz="24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A14469A-434E-4C00-B514-1FAE5E3CE542}"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D69AE-6364-4D2A-A566-B04E910374B4}" type="slidenum">
              <a:rPr lang="en-US" smtClean="0"/>
              <a:t>‹#›</a:t>
            </a:fld>
            <a:endParaRPr lang="en-US"/>
          </a:p>
        </p:txBody>
      </p:sp>
    </p:spTree>
    <p:extLst>
      <p:ext uri="{BB962C8B-B14F-4D97-AF65-F5344CB8AC3E}">
        <p14:creationId xmlns:p14="http://schemas.microsoft.com/office/powerpoint/2010/main" val="266270803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85010" y="1600201"/>
            <a:ext cx="4800601" cy="2486025"/>
          </a:xfrm>
        </p:spPr>
        <p:txBody>
          <a:bodyPr anchor="b">
            <a:normAutofit/>
          </a:bodyPr>
          <a:lstStyle>
            <a:lvl1pPr>
              <a:defRPr sz="3900"/>
            </a:lvl1pPr>
          </a:lstStyle>
          <a:p>
            <a:r>
              <a:rPr lang="en-US" smtClean="0"/>
              <a:t>Click to edit Master title style</a:t>
            </a:r>
            <a:endParaRPr/>
          </a:p>
        </p:txBody>
      </p:sp>
      <p:sp>
        <p:nvSpPr>
          <p:cNvPr id="3" name="Text Placeholder 2"/>
          <p:cNvSpPr>
            <a:spLocks noGrp="1"/>
          </p:cNvSpPr>
          <p:nvPr>
            <p:ph type="body" idx="1"/>
          </p:nvPr>
        </p:nvSpPr>
        <p:spPr>
          <a:xfrm>
            <a:off x="3885009" y="4105029"/>
            <a:ext cx="4800601" cy="914400"/>
          </a:xfrm>
        </p:spPr>
        <p:txBody>
          <a:bodyPr>
            <a:normAutofit/>
          </a:bodyPr>
          <a:lstStyle>
            <a:lvl1pPr marL="0" indent="0">
              <a:buNone/>
              <a:defRPr sz="1500">
                <a:solidFill>
                  <a:schemeClr val="accent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14469A-434E-4C00-B514-1FAE5E3CE542}"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D69AE-6364-4D2A-A566-B04E910374B4}" type="slidenum">
              <a:rPr lang="en-US" smtClean="0"/>
              <a:t>‹#›</a:t>
            </a:fld>
            <a:endParaRPr lang="en-US"/>
          </a:p>
        </p:txBody>
      </p:sp>
    </p:spTree>
    <p:extLst>
      <p:ext uri="{BB962C8B-B14F-4D97-AF65-F5344CB8AC3E}">
        <p14:creationId xmlns:p14="http://schemas.microsoft.com/office/powerpoint/2010/main" val="192425283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656160" y="16002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256610" y="16002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A14469A-434E-4C00-B514-1FAE5E3CE542}"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D69AE-6364-4D2A-A566-B04E910374B4}" type="slidenum">
              <a:rPr lang="en-US" smtClean="0"/>
              <a:t>‹#›</a:t>
            </a:fld>
            <a:endParaRPr lang="en-US"/>
          </a:p>
        </p:txBody>
      </p:sp>
    </p:spTree>
    <p:extLst>
      <p:ext uri="{BB962C8B-B14F-4D97-AF65-F5344CB8AC3E}">
        <p14:creationId xmlns:p14="http://schemas.microsoft.com/office/powerpoint/2010/main" val="348347305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656160" y="1600200"/>
            <a:ext cx="3429000" cy="823912"/>
          </a:xfrm>
        </p:spPr>
        <p:txBody>
          <a:bodyPr anchor="ctr">
            <a:noAutofit/>
          </a:bodyPr>
          <a:lstStyle>
            <a:lvl1pPr marL="0" indent="0">
              <a:spcBef>
                <a:spcPts val="0"/>
              </a:spcBef>
              <a:buNone/>
              <a:defRPr sz="1575"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656160" y="2505075"/>
            <a:ext cx="3429000" cy="33375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256610" y="1600200"/>
            <a:ext cx="3429000" cy="823912"/>
          </a:xfrm>
        </p:spPr>
        <p:txBody>
          <a:bodyPr anchor="ctr">
            <a:noAutofit/>
          </a:bodyPr>
          <a:lstStyle>
            <a:lvl1pPr marL="0" indent="0">
              <a:spcBef>
                <a:spcPts val="0"/>
              </a:spcBef>
              <a:buNone/>
              <a:defRPr sz="1575"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5256610" y="2505075"/>
            <a:ext cx="3429000" cy="33375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CA14469A-434E-4C00-B514-1FAE5E3CE542}" type="datetimeFigureOut">
              <a:rPr lang="en-US" smtClean="0"/>
              <a:t>5/16/2018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7D69AE-6364-4D2A-A566-B04E910374B4}" type="slidenum">
              <a:rPr lang="en-US" smtClean="0"/>
              <a:t>‹#›</a:t>
            </a:fld>
            <a:endParaRPr lang="en-US"/>
          </a:p>
        </p:txBody>
      </p:sp>
    </p:spTree>
    <p:extLst>
      <p:ext uri="{BB962C8B-B14F-4D97-AF65-F5344CB8AC3E}">
        <p14:creationId xmlns:p14="http://schemas.microsoft.com/office/powerpoint/2010/main" val="181102409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A14469A-434E-4C00-B514-1FAE5E3CE542}" type="datetimeFigureOut">
              <a:rPr lang="en-US" smtClean="0"/>
              <a:t>5/16/2018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7D69AE-6364-4D2A-A566-B04E910374B4}" type="slidenum">
              <a:rPr lang="en-US" smtClean="0"/>
              <a:t>‹#›</a:t>
            </a:fld>
            <a:endParaRPr lang="en-US"/>
          </a:p>
        </p:txBody>
      </p:sp>
    </p:spTree>
    <p:extLst>
      <p:ext uri="{BB962C8B-B14F-4D97-AF65-F5344CB8AC3E}">
        <p14:creationId xmlns:p14="http://schemas.microsoft.com/office/powerpoint/2010/main" val="1465469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14469A-434E-4C00-B514-1FAE5E3CE542}" type="datetimeFigureOut">
              <a:rPr lang="en-US" smtClean="0"/>
              <a:t>5/16/2018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7D69AE-6364-4D2A-A566-B04E910374B4}" type="slidenum">
              <a:rPr lang="en-US" smtClean="0"/>
              <a:t>‹#›</a:t>
            </a:fld>
            <a:endParaRPr lang="en-US"/>
          </a:p>
        </p:txBody>
      </p:sp>
    </p:spTree>
    <p:extLst>
      <p:ext uri="{BB962C8B-B14F-4D97-AF65-F5344CB8AC3E}">
        <p14:creationId xmlns:p14="http://schemas.microsoft.com/office/powerpoint/2010/main" val="2790031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628209" y="2277477"/>
            <a:ext cx="2057401" cy="2322178"/>
          </a:xfrm>
        </p:spPr>
        <p:txBody>
          <a:bodyPr anchor="b">
            <a:normAutofit/>
          </a:bodyPr>
          <a:lstStyle>
            <a:lvl1pPr>
              <a:defRPr sz="1950">
                <a:solidFill>
                  <a:schemeClr val="accent2"/>
                </a:solidFill>
              </a:defRPr>
            </a:lvl1pPr>
          </a:lstStyle>
          <a:p>
            <a:r>
              <a:rPr lang="en-US" smtClean="0"/>
              <a:t>Click to edit Master title style</a:t>
            </a:r>
            <a:endParaRPr/>
          </a:p>
        </p:txBody>
      </p:sp>
      <p:sp>
        <p:nvSpPr>
          <p:cNvPr id="3" name="Content Placeholder 2"/>
          <p:cNvSpPr>
            <a:spLocks noGrp="1"/>
          </p:cNvSpPr>
          <p:nvPr>
            <p:ph idx="1"/>
          </p:nvPr>
        </p:nvSpPr>
        <p:spPr>
          <a:xfrm>
            <a:off x="970360" y="533400"/>
            <a:ext cx="5143500" cy="4800600"/>
          </a:xfrm>
        </p:spPr>
        <p:txBody>
          <a:bodyPr>
            <a:normAutofit/>
          </a:bodyPr>
          <a:lstStyle>
            <a:lvl1pPr>
              <a:defRPr sz="1800"/>
            </a:lvl1pPr>
            <a:lvl2pPr>
              <a:defRPr sz="1500"/>
            </a:lvl2pPr>
            <a:lvl3pPr>
              <a:defRPr sz="1350"/>
            </a:lvl3pPr>
            <a:lvl4pPr>
              <a:defRPr sz="1200"/>
            </a:lvl4pPr>
            <a:lvl5pPr>
              <a:defRPr sz="1050"/>
            </a:lvl5pPr>
            <a:lvl6pPr>
              <a:defRPr sz="1050"/>
            </a:lvl6pPr>
            <a:lvl7pPr>
              <a:defRPr sz="1050"/>
            </a:lvl7pPr>
            <a:lvl8pPr>
              <a:defRPr sz="1050"/>
            </a:lvl8pPr>
            <a:lvl9pPr>
              <a:defRPr sz="10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628211" y="4583188"/>
            <a:ext cx="2057400" cy="1131813"/>
          </a:xfrm>
        </p:spPr>
        <p:txBody>
          <a:bodyPr>
            <a:normAutofit/>
          </a:bodyPr>
          <a:lstStyle>
            <a:lvl1pPr marL="0" indent="0">
              <a:spcBef>
                <a:spcPts val="750"/>
              </a:spcBef>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14469A-434E-4C00-B514-1FAE5E3CE542}"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D69AE-6364-4D2A-A566-B04E910374B4}" type="slidenum">
              <a:rPr lang="en-US" smtClean="0"/>
              <a:t>‹#›</a:t>
            </a:fld>
            <a:endParaRPr lang="en-US"/>
          </a:p>
        </p:txBody>
      </p:sp>
    </p:spTree>
    <p:extLst>
      <p:ext uri="{BB962C8B-B14F-4D97-AF65-F5344CB8AC3E}">
        <p14:creationId xmlns:p14="http://schemas.microsoft.com/office/powerpoint/2010/main" val="305424149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628209" y="2277477"/>
            <a:ext cx="2057401" cy="2322178"/>
          </a:xfrm>
        </p:spPr>
        <p:txBody>
          <a:bodyPr anchor="b">
            <a:normAutofit/>
          </a:bodyPr>
          <a:lstStyle>
            <a:lvl1pPr>
              <a:defRPr sz="1950">
                <a:solidFill>
                  <a:schemeClr val="accent2"/>
                </a:solidFill>
              </a:defRPr>
            </a:lvl1pPr>
          </a:lstStyle>
          <a:p>
            <a:r>
              <a:rPr lang="en-US" smtClean="0"/>
              <a:t>Click to edit Master title style</a:t>
            </a:r>
            <a:endParaRPr/>
          </a:p>
        </p:txBody>
      </p:sp>
      <p:sp>
        <p:nvSpPr>
          <p:cNvPr id="4" name="Text Placeholder 3"/>
          <p:cNvSpPr>
            <a:spLocks noGrp="1"/>
          </p:cNvSpPr>
          <p:nvPr>
            <p:ph type="body" sz="half" idx="2"/>
          </p:nvPr>
        </p:nvSpPr>
        <p:spPr>
          <a:xfrm>
            <a:off x="6628211" y="4583188"/>
            <a:ext cx="2057400" cy="1131813"/>
          </a:xfrm>
        </p:spPr>
        <p:txBody>
          <a:bodyPr>
            <a:normAutofit/>
          </a:bodyPr>
          <a:lstStyle>
            <a:lvl1pPr marL="0" indent="0">
              <a:spcBef>
                <a:spcPts val="750"/>
              </a:spcBef>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14469A-434E-4C00-B514-1FAE5E3CE542}"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D69AE-6364-4D2A-A566-B04E910374B4}" type="slidenum">
              <a:rPr lang="en-US" smtClean="0"/>
              <a:t>‹#›</a:t>
            </a:fld>
            <a:endParaRPr lang="en-US"/>
          </a:p>
        </p:txBody>
      </p:sp>
      <p:sp>
        <p:nvSpPr>
          <p:cNvPr id="8" name="Rounded Rectangle 7"/>
          <p:cNvSpPr/>
          <p:nvPr/>
        </p:nvSpPr>
        <p:spPr>
          <a:xfrm>
            <a:off x="970359" y="533400"/>
            <a:ext cx="51435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3" name="Picture Placeholder 2"/>
          <p:cNvSpPr>
            <a:spLocks noGrp="1"/>
          </p:cNvSpPr>
          <p:nvPr>
            <p:ph type="pic" idx="1"/>
          </p:nvPr>
        </p:nvSpPr>
        <p:spPr>
          <a:xfrm>
            <a:off x="1056084" y="647700"/>
            <a:ext cx="4972050" cy="4572000"/>
          </a:xfrm>
          <a:prstGeom prst="roundRect">
            <a:avLst>
              <a:gd name="adj" fmla="val 3725"/>
            </a:avLst>
          </a:prstGeom>
        </p:spPr>
        <p:txBody>
          <a:bodyPr tIns="914400">
            <a:normAutofit/>
          </a:bodyPr>
          <a:lstStyle>
            <a:lvl1pPr marL="0" indent="0" algn="ctr">
              <a:buNone/>
              <a:defRPr sz="18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a:p>
        </p:txBody>
      </p:sp>
    </p:spTree>
    <p:extLst>
      <p:ext uri="{BB962C8B-B14F-4D97-AF65-F5344CB8AC3E}">
        <p14:creationId xmlns:p14="http://schemas.microsoft.com/office/powerpoint/2010/main" val="106018746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56160" y="304800"/>
            <a:ext cx="7029450" cy="1200416"/>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656160" y="1600200"/>
            <a:ext cx="702945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190182" y="6505078"/>
            <a:ext cx="723027" cy="228600"/>
          </a:xfrm>
          <a:prstGeom prst="rect">
            <a:avLst/>
          </a:prstGeom>
        </p:spPr>
        <p:txBody>
          <a:bodyPr vert="horz" lIns="91440" tIns="45720" rIns="91440" bIns="45720" rtlCol="0" anchor="ctr"/>
          <a:lstStyle>
            <a:lvl1pPr algn="l">
              <a:defRPr sz="675">
                <a:solidFill>
                  <a:schemeClr val="bg1"/>
                </a:solidFill>
              </a:defRPr>
            </a:lvl1pPr>
          </a:lstStyle>
          <a:p>
            <a:fld id="{CA14469A-434E-4C00-B514-1FAE5E3CE542}" type="datetimeFigureOut">
              <a:rPr lang="en-US" smtClean="0"/>
              <a:t>5/16/2018</a:t>
            </a:fld>
            <a:endParaRPr lang="en-US"/>
          </a:p>
        </p:txBody>
      </p:sp>
      <p:sp>
        <p:nvSpPr>
          <p:cNvPr id="5" name="Footer Placeholder 4"/>
          <p:cNvSpPr>
            <a:spLocks noGrp="1"/>
          </p:cNvSpPr>
          <p:nvPr>
            <p:ph type="ftr" sz="quarter" idx="3"/>
          </p:nvPr>
        </p:nvSpPr>
        <p:spPr>
          <a:xfrm>
            <a:off x="960120" y="6505078"/>
            <a:ext cx="5157311" cy="228600"/>
          </a:xfrm>
          <a:prstGeom prst="rect">
            <a:avLst/>
          </a:prstGeom>
        </p:spPr>
        <p:txBody>
          <a:bodyPr vert="horz" lIns="91440" tIns="45720" rIns="91440" bIns="45720" rtlCol="0" anchor="ctr"/>
          <a:lstStyle>
            <a:lvl1pPr algn="l">
              <a:defRPr sz="675">
                <a:solidFill>
                  <a:schemeClr val="bg1"/>
                </a:solidFill>
              </a:defRPr>
            </a:lvl1pPr>
          </a:lstStyle>
          <a:p>
            <a:endParaRPr lang="en-US"/>
          </a:p>
        </p:txBody>
      </p:sp>
      <p:sp>
        <p:nvSpPr>
          <p:cNvPr id="6" name="Slide Number Placeholder 5"/>
          <p:cNvSpPr>
            <a:spLocks noGrp="1"/>
          </p:cNvSpPr>
          <p:nvPr>
            <p:ph type="sldNum" sz="quarter" idx="4"/>
          </p:nvPr>
        </p:nvSpPr>
        <p:spPr>
          <a:xfrm>
            <a:off x="8685611" y="6280299"/>
            <a:ext cx="400049" cy="349101"/>
          </a:xfrm>
          <a:prstGeom prst="rect">
            <a:avLst/>
          </a:prstGeom>
        </p:spPr>
        <p:txBody>
          <a:bodyPr vert="horz" lIns="91440" tIns="45720" rIns="91440" bIns="45720" rtlCol="0" anchor="ctr"/>
          <a:lstStyle>
            <a:lvl1pPr algn="ctr">
              <a:defRPr sz="788" b="1">
                <a:solidFill>
                  <a:schemeClr val="accent2"/>
                </a:solidFill>
              </a:defRPr>
            </a:lvl1pPr>
          </a:lstStyle>
          <a:p>
            <a:fld id="{6E7D69AE-6364-4D2A-A566-B04E910374B4}" type="slidenum">
              <a:rPr lang="en-US" smtClean="0"/>
              <a:t>‹#›</a:t>
            </a:fld>
            <a:endParaRPr lang="en-US"/>
          </a:p>
        </p:txBody>
      </p:sp>
    </p:spTree>
    <p:extLst>
      <p:ext uri="{BB962C8B-B14F-4D97-AF65-F5344CB8AC3E}">
        <p14:creationId xmlns:p14="http://schemas.microsoft.com/office/powerpoint/2010/main" val="40487337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txStyles>
    <p:titleStyle>
      <a:lvl1pPr algn="l" defTabSz="685800" rtl="0" eaLnBrk="1" latinLnBrk="0" hangingPunct="1">
        <a:lnSpc>
          <a:spcPct val="90000"/>
        </a:lnSpc>
        <a:spcBef>
          <a:spcPct val="0"/>
        </a:spcBef>
        <a:buNone/>
        <a:defRPr sz="2550" kern="1200">
          <a:solidFill>
            <a:schemeClr val="tx1"/>
          </a:solidFill>
          <a:latin typeface="+mj-lt"/>
          <a:ea typeface="+mj-ea"/>
          <a:cs typeface="+mj-cs"/>
        </a:defRPr>
      </a:lvl1pPr>
    </p:titleStyle>
    <p:bodyStyle>
      <a:lvl1pPr marL="205740" indent="-171450" algn="l" defTabSz="685800" rtl="0" eaLnBrk="1" latinLnBrk="0" hangingPunct="1">
        <a:lnSpc>
          <a:spcPct val="90000"/>
        </a:lnSpc>
        <a:spcBef>
          <a:spcPts val="1350"/>
        </a:spcBef>
        <a:buSzPct val="80000"/>
        <a:buFont typeface="Wingdings" panose="05000000000000000000" pitchFamily="2" charset="2"/>
        <a:buChar char="§"/>
        <a:defRPr sz="1500" kern="1200">
          <a:solidFill>
            <a:schemeClr val="tx1"/>
          </a:solidFill>
          <a:latin typeface="+mn-lt"/>
          <a:ea typeface="+mn-ea"/>
          <a:cs typeface="+mn-cs"/>
        </a:defRPr>
      </a:lvl1pPr>
      <a:lvl2pPr marL="445770" indent="-171450" algn="l" defTabSz="685800" rtl="0" eaLnBrk="1" latinLnBrk="0" hangingPunct="1">
        <a:lnSpc>
          <a:spcPct val="90000"/>
        </a:lnSpc>
        <a:spcBef>
          <a:spcPts val="750"/>
        </a:spcBef>
        <a:buSzPct val="80000"/>
        <a:buFont typeface="Wingdings" panose="05000000000000000000" pitchFamily="2" charset="2"/>
        <a:buChar char="§"/>
        <a:defRPr sz="1350" kern="1200">
          <a:solidFill>
            <a:schemeClr val="tx1"/>
          </a:solidFill>
          <a:latin typeface="+mn-lt"/>
          <a:ea typeface="+mn-ea"/>
          <a:cs typeface="+mn-cs"/>
        </a:defRPr>
      </a:lvl2pPr>
      <a:lvl3pPr marL="685800" indent="-171450" algn="l" defTabSz="685800" rtl="0" eaLnBrk="1" latinLnBrk="0" hangingPunct="1">
        <a:lnSpc>
          <a:spcPct val="90000"/>
        </a:lnSpc>
        <a:spcBef>
          <a:spcPts val="600"/>
        </a:spcBef>
        <a:buSzPct val="80000"/>
        <a:buFont typeface="Wingdings" panose="05000000000000000000" pitchFamily="2" charset="2"/>
        <a:buChar char="§"/>
        <a:defRPr sz="1200" kern="1200">
          <a:solidFill>
            <a:schemeClr val="tx1"/>
          </a:solidFill>
          <a:latin typeface="+mn-lt"/>
          <a:ea typeface="+mn-ea"/>
          <a:cs typeface="+mn-cs"/>
        </a:defRPr>
      </a:lvl3pPr>
      <a:lvl4pPr marL="925830" indent="-171450" algn="l" defTabSz="685800" rtl="0" eaLnBrk="1" latinLnBrk="0" hangingPunct="1">
        <a:lnSpc>
          <a:spcPct val="90000"/>
        </a:lnSpc>
        <a:spcBef>
          <a:spcPts val="600"/>
        </a:spcBef>
        <a:buSzPct val="80000"/>
        <a:buFont typeface="Wingdings" panose="05000000000000000000" pitchFamily="2" charset="2"/>
        <a:buChar char="§"/>
        <a:defRPr sz="1050" kern="1200">
          <a:solidFill>
            <a:schemeClr val="tx1"/>
          </a:solidFill>
          <a:latin typeface="+mn-lt"/>
          <a:ea typeface="+mn-ea"/>
          <a:cs typeface="+mn-cs"/>
        </a:defRPr>
      </a:lvl4pPr>
      <a:lvl5pPr marL="1165860" indent="-171450" algn="l" defTabSz="685800" rtl="0" eaLnBrk="1" latinLnBrk="0" hangingPunct="1">
        <a:lnSpc>
          <a:spcPct val="90000"/>
        </a:lnSpc>
        <a:spcBef>
          <a:spcPts val="600"/>
        </a:spcBef>
        <a:buSzPct val="80000"/>
        <a:buFont typeface="Wingdings" panose="05000000000000000000" pitchFamily="2" charset="2"/>
        <a:buChar char="§"/>
        <a:defRPr sz="1050" kern="1200">
          <a:solidFill>
            <a:schemeClr val="tx1"/>
          </a:solidFill>
          <a:latin typeface="+mn-lt"/>
          <a:ea typeface="+mn-ea"/>
          <a:cs typeface="+mn-cs"/>
        </a:defRPr>
      </a:lvl5pPr>
      <a:lvl6pPr marL="1405890" indent="-171450" algn="l" defTabSz="685800" rtl="0" eaLnBrk="1" latinLnBrk="0" hangingPunct="1">
        <a:lnSpc>
          <a:spcPct val="90000"/>
        </a:lnSpc>
        <a:spcBef>
          <a:spcPts val="600"/>
        </a:spcBef>
        <a:buSzPct val="80000"/>
        <a:buFont typeface="Wingdings" panose="05000000000000000000" pitchFamily="2" charset="2"/>
        <a:buChar char="§"/>
        <a:defRPr sz="1050" kern="1200">
          <a:solidFill>
            <a:schemeClr val="tx1"/>
          </a:solidFill>
          <a:latin typeface="+mn-lt"/>
          <a:ea typeface="+mn-ea"/>
          <a:cs typeface="+mn-cs"/>
        </a:defRPr>
      </a:lvl6pPr>
      <a:lvl7pPr marL="1645920" indent="-171450" algn="l" defTabSz="685800" rtl="0" eaLnBrk="1" latinLnBrk="0" hangingPunct="1">
        <a:lnSpc>
          <a:spcPct val="90000"/>
        </a:lnSpc>
        <a:spcBef>
          <a:spcPts val="600"/>
        </a:spcBef>
        <a:buSzPct val="80000"/>
        <a:buFont typeface="Wingdings" panose="05000000000000000000" pitchFamily="2" charset="2"/>
        <a:buChar char="§"/>
        <a:defRPr sz="1050" kern="1200">
          <a:solidFill>
            <a:schemeClr val="tx1"/>
          </a:solidFill>
          <a:latin typeface="+mn-lt"/>
          <a:ea typeface="+mn-ea"/>
          <a:cs typeface="+mn-cs"/>
        </a:defRPr>
      </a:lvl7pPr>
      <a:lvl8pPr marL="1885950" indent="-171450" algn="l" defTabSz="685800" rtl="0" eaLnBrk="1" latinLnBrk="0" hangingPunct="1">
        <a:lnSpc>
          <a:spcPct val="90000"/>
        </a:lnSpc>
        <a:spcBef>
          <a:spcPts val="600"/>
        </a:spcBef>
        <a:buSzPct val="80000"/>
        <a:buFont typeface="Wingdings" panose="05000000000000000000" pitchFamily="2" charset="2"/>
        <a:buChar char="§"/>
        <a:defRPr sz="1050" kern="1200">
          <a:solidFill>
            <a:schemeClr val="tx1"/>
          </a:solidFill>
          <a:latin typeface="+mn-lt"/>
          <a:ea typeface="+mn-ea"/>
          <a:cs typeface="+mn-cs"/>
        </a:defRPr>
      </a:lvl8pPr>
      <a:lvl9pPr marL="2125980" indent="-171450" algn="l" defTabSz="685800" rtl="0" eaLnBrk="1" latinLnBrk="0" hangingPunct="1">
        <a:lnSpc>
          <a:spcPct val="90000"/>
        </a:lnSpc>
        <a:spcBef>
          <a:spcPts val="600"/>
        </a:spcBef>
        <a:buSzPct val="80000"/>
        <a:buFont typeface="Wingdings" panose="05000000000000000000" pitchFamily="2" charset="2"/>
        <a:buChar char="§"/>
        <a:defRPr sz="1050" kern="1200">
          <a:solidFill>
            <a:schemeClr val="tx1"/>
          </a:solidFill>
          <a:latin typeface="+mn-lt"/>
          <a:ea typeface="+mn-ea"/>
          <a:cs typeface="+mn-cs"/>
        </a:defRPr>
      </a:lvl9pPr>
    </p:bodyStyle>
    <p:otherStyle>
      <a:defPPr>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jimgerland.com/wnylr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JavaScript</a:t>
            </a:r>
            <a:endParaRPr lang="en-US" dirty="0"/>
          </a:p>
        </p:txBody>
      </p:sp>
      <p:sp>
        <p:nvSpPr>
          <p:cNvPr id="3" name="Subtitle 2"/>
          <p:cNvSpPr>
            <a:spLocks noGrp="1"/>
          </p:cNvSpPr>
          <p:nvPr>
            <p:ph type="subTitle" idx="1"/>
          </p:nvPr>
        </p:nvSpPr>
        <p:spPr/>
        <p:txBody>
          <a:bodyPr>
            <a:normAutofit/>
          </a:bodyPr>
          <a:lstStyle/>
          <a:p>
            <a:r>
              <a:rPr lang="en-US" dirty="0" smtClean="0"/>
              <a:t>Jim Gerland</a:t>
            </a:r>
          </a:p>
          <a:p>
            <a:r>
              <a:rPr lang="en-US" dirty="0" smtClean="0"/>
              <a:t>WNYLRC</a:t>
            </a:r>
          </a:p>
          <a:p>
            <a:r>
              <a:rPr lang="en-US" smtClean="0"/>
              <a:t>05/31/2018</a:t>
            </a:r>
            <a:endParaRPr lang="en-US" dirty="0" smtClean="0"/>
          </a:p>
          <a:p>
            <a:endParaRPr lang="en-US" dirty="0"/>
          </a:p>
        </p:txBody>
      </p:sp>
    </p:spTree>
    <p:extLst>
      <p:ext uri="{BB962C8B-B14F-4D97-AF65-F5344CB8AC3E}">
        <p14:creationId xmlns:p14="http://schemas.microsoft.com/office/powerpoint/2010/main" val="3319289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Arithmetic</a:t>
            </a:r>
            <a:endParaRPr lang="en-US" dirty="0"/>
          </a:p>
        </p:txBody>
      </p:sp>
      <p:sp>
        <p:nvSpPr>
          <p:cNvPr id="3" name="Content Placeholder 2"/>
          <p:cNvSpPr>
            <a:spLocks noGrp="1"/>
          </p:cNvSpPr>
          <p:nvPr>
            <p:ph idx="1"/>
          </p:nvPr>
        </p:nvSpPr>
        <p:spPr>
          <a:xfrm>
            <a:off x="1524000" y="990600"/>
            <a:ext cx="7467600" cy="5016691"/>
          </a:xfrm>
        </p:spPr>
        <p:txBody>
          <a:bodyPr>
            <a:normAutofit fontScale="92500"/>
          </a:bodyPr>
          <a:lstStyle/>
          <a:p>
            <a:r>
              <a:rPr lang="en-US" dirty="0" smtClean="0"/>
              <a:t>Arithmetic can be performed in JavaScript using the following operators:</a:t>
            </a:r>
            <a:br>
              <a:rPr lang="en-US" dirty="0" smtClean="0"/>
            </a:br>
            <a:r>
              <a:rPr lang="en-US" dirty="0" smtClean="0"/>
              <a:t>	+: addition</a:t>
            </a:r>
            <a:br>
              <a:rPr lang="en-US" dirty="0" smtClean="0"/>
            </a:br>
            <a:r>
              <a:rPr lang="en-US" dirty="0" smtClean="0"/>
              <a:t>	-: subtraction</a:t>
            </a:r>
            <a:br>
              <a:rPr lang="en-US" dirty="0" smtClean="0"/>
            </a:br>
            <a:r>
              <a:rPr lang="en-US" dirty="0" smtClean="0"/>
              <a:t>	*: multiplication</a:t>
            </a:r>
            <a:br>
              <a:rPr lang="en-US" dirty="0" smtClean="0"/>
            </a:br>
            <a:r>
              <a:rPr lang="en-US" dirty="0" smtClean="0"/>
              <a:t>	/: division</a:t>
            </a:r>
            <a:br>
              <a:rPr lang="en-US" dirty="0" smtClean="0"/>
            </a:br>
            <a:r>
              <a:rPr lang="en-US" dirty="0" smtClean="0"/>
              <a:t>	%: modulus</a:t>
            </a:r>
          </a:p>
          <a:p>
            <a:r>
              <a:rPr lang="en-US" dirty="0" smtClean="0"/>
              <a:t>*, / and % have higher precedence than + and –</a:t>
            </a:r>
          </a:p>
          <a:p>
            <a:r>
              <a:rPr lang="en-US" dirty="0" smtClean="0"/>
              <a:t>Parentheses can be used to change the order of precedence</a:t>
            </a:r>
            <a:endParaRPr lang="en-US" dirty="0"/>
          </a:p>
        </p:txBody>
      </p:sp>
    </p:spTree>
    <p:extLst>
      <p:ext uri="{BB962C8B-B14F-4D97-AF65-F5344CB8AC3E}">
        <p14:creationId xmlns:p14="http://schemas.microsoft.com/office/powerpoint/2010/main" val="29041928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Conditional Statements</a:t>
            </a:r>
            <a:endParaRPr lang="en-US" dirty="0"/>
          </a:p>
        </p:txBody>
      </p:sp>
      <p:sp>
        <p:nvSpPr>
          <p:cNvPr id="3" name="Content Placeholder 2"/>
          <p:cNvSpPr>
            <a:spLocks noGrp="1"/>
          </p:cNvSpPr>
          <p:nvPr>
            <p:ph idx="1"/>
          </p:nvPr>
        </p:nvSpPr>
        <p:spPr>
          <a:xfrm>
            <a:off x="1524000" y="1066800"/>
            <a:ext cx="7391400" cy="5181600"/>
          </a:xfrm>
        </p:spPr>
        <p:txBody>
          <a:bodyPr>
            <a:noAutofit/>
          </a:bodyPr>
          <a:lstStyle/>
          <a:p>
            <a:r>
              <a:rPr lang="en-US" dirty="0"/>
              <a:t>All programming languages have a mechanism for performing choice. That is, to do one thing or something else</a:t>
            </a:r>
          </a:p>
          <a:p>
            <a:r>
              <a:rPr lang="en-US" dirty="0"/>
              <a:t>One mechanism for doing this in JavaScript is by using an if-else statement. The general syntax is:</a:t>
            </a:r>
            <a:br>
              <a:rPr lang="en-US" dirty="0"/>
            </a:br>
            <a:r>
              <a:rPr lang="en-US" sz="2000" dirty="0">
                <a:latin typeface="Courier New" panose="02070309020205020404" pitchFamily="49" charset="0"/>
                <a:cs typeface="Courier New" panose="02070309020205020404" pitchFamily="49" charset="0"/>
              </a:rPr>
              <a:t>if (Boolean expression)</a:t>
            </a:r>
            <a:br>
              <a:rPr lang="en-US" sz="2000" dirty="0">
                <a:latin typeface="Courier New" panose="02070309020205020404" pitchFamily="49" charset="0"/>
                <a:cs typeface="Courier New" panose="02070309020205020404" pitchFamily="49" charset="0"/>
              </a:rPr>
            </a:br>
            <a:r>
              <a:rPr lang="en-US" sz="2000" dirty="0">
                <a:latin typeface="Courier New" panose="02070309020205020404" pitchFamily="49" charset="0"/>
                <a:cs typeface="Courier New" panose="02070309020205020404" pitchFamily="49" charset="0"/>
              </a:rPr>
              <a:t>{</a:t>
            </a:r>
            <a:br>
              <a:rPr lang="en-US" sz="2000" dirty="0">
                <a:latin typeface="Courier New" panose="02070309020205020404" pitchFamily="49" charset="0"/>
                <a:cs typeface="Courier New" panose="02070309020205020404" pitchFamily="49" charset="0"/>
              </a:rPr>
            </a:br>
            <a:r>
              <a:rPr lang="en-US" sz="2000" dirty="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statement1;</a:t>
            </a:r>
            <a:r>
              <a:rPr lang="en-US" sz="2000" dirty="0">
                <a:latin typeface="Courier New" panose="02070309020205020404" pitchFamily="49" charset="0"/>
                <a:cs typeface="Courier New" panose="02070309020205020404" pitchFamily="49" charset="0"/>
              </a:rPr>
              <a:t/>
            </a:r>
            <a:br>
              <a:rPr lang="en-US" sz="2000" dirty="0">
                <a:latin typeface="Courier New" panose="02070309020205020404" pitchFamily="49" charset="0"/>
                <a:cs typeface="Courier New" panose="02070309020205020404" pitchFamily="49" charset="0"/>
              </a:rPr>
            </a:br>
            <a:r>
              <a:rPr lang="en-US" sz="2000" dirty="0">
                <a:latin typeface="Courier New" panose="02070309020205020404" pitchFamily="49" charset="0"/>
                <a:cs typeface="Courier New" panose="02070309020205020404" pitchFamily="49" charset="0"/>
              </a:rPr>
              <a:t>} else {</a:t>
            </a:r>
            <a:br>
              <a:rPr lang="en-US" sz="2000" dirty="0">
                <a:latin typeface="Courier New" panose="02070309020205020404" pitchFamily="49" charset="0"/>
                <a:cs typeface="Courier New" panose="02070309020205020404" pitchFamily="49" charset="0"/>
              </a:rPr>
            </a:br>
            <a:r>
              <a:rPr lang="en-US" sz="2000" dirty="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statement2;</a:t>
            </a:r>
            <a:r>
              <a:rPr lang="en-US" sz="2000" dirty="0">
                <a:latin typeface="Courier New" panose="02070309020205020404" pitchFamily="49" charset="0"/>
                <a:cs typeface="Courier New" panose="02070309020205020404" pitchFamily="49" charset="0"/>
              </a:rPr>
              <a:t/>
            </a:r>
            <a:br>
              <a:rPr lang="en-US" sz="2000" dirty="0">
                <a:latin typeface="Courier New" panose="02070309020205020404" pitchFamily="49" charset="0"/>
                <a:cs typeface="Courier New" panose="02070309020205020404" pitchFamily="49" charset="0"/>
              </a:rPr>
            </a:br>
            <a:r>
              <a:rPr lang="en-US" sz="2000" dirty="0" smtClean="0">
                <a:latin typeface="Courier New" panose="02070309020205020404" pitchFamily="49" charset="0"/>
                <a:cs typeface="Courier New" panose="02070309020205020404" pitchFamily="49" charset="0"/>
              </a:rPr>
              <a:t>}</a:t>
            </a:r>
            <a:endParaRPr lang="en-US" sz="2000" dirty="0"/>
          </a:p>
        </p:txBody>
      </p:sp>
    </p:spTree>
    <p:extLst>
      <p:ext uri="{BB962C8B-B14F-4D97-AF65-F5344CB8AC3E}">
        <p14:creationId xmlns:p14="http://schemas.microsoft.com/office/powerpoint/2010/main" val="18917010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Conditional Statements</a:t>
            </a:r>
            <a:endParaRPr lang="en-US" dirty="0"/>
          </a:p>
        </p:txBody>
      </p:sp>
      <p:sp>
        <p:nvSpPr>
          <p:cNvPr id="3" name="Content Placeholder 2"/>
          <p:cNvSpPr>
            <a:spLocks noGrp="1"/>
          </p:cNvSpPr>
          <p:nvPr>
            <p:ph idx="1"/>
          </p:nvPr>
        </p:nvSpPr>
        <p:spPr/>
        <p:txBody>
          <a:bodyPr>
            <a:noAutofit/>
          </a:bodyPr>
          <a:lstStyle/>
          <a:p>
            <a:r>
              <a:rPr lang="en-US" dirty="0" smtClean="0"/>
              <a:t>A </a:t>
            </a:r>
            <a:r>
              <a:rPr lang="en-US" dirty="0"/>
              <a:t>Boolean expression evaluates to true or false</a:t>
            </a:r>
          </a:p>
          <a:p>
            <a:r>
              <a:rPr lang="en-US" dirty="0"/>
              <a:t>The statement is any legal JavaScript statement</a:t>
            </a:r>
          </a:p>
          <a:p>
            <a:r>
              <a:rPr lang="en-US" dirty="0"/>
              <a:t>If the Boolean expression evaluates to true, statement1 will execute and not statement2</a:t>
            </a:r>
          </a:p>
          <a:p>
            <a:r>
              <a:rPr lang="en-US" dirty="0"/>
              <a:t>If the Boolean expression evaluates to false, statement2 will execute and not statement1</a:t>
            </a:r>
          </a:p>
        </p:txBody>
      </p:sp>
    </p:spTree>
    <p:extLst>
      <p:ext uri="{BB962C8B-B14F-4D97-AF65-F5344CB8AC3E}">
        <p14:creationId xmlns:p14="http://schemas.microsoft.com/office/powerpoint/2010/main" val="6643664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Relational Operators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Relational operators are often used in Boolean expressions. The relational operators in JavaScript are:</a:t>
            </a:r>
            <a:br>
              <a:rPr lang="en-US" dirty="0" smtClean="0"/>
            </a:br>
            <a:r>
              <a:rPr lang="en-US" dirty="0" smtClean="0"/>
              <a:t>==: equality</a:t>
            </a:r>
            <a:br>
              <a:rPr lang="en-US" dirty="0" smtClean="0"/>
            </a:br>
            <a:r>
              <a:rPr lang="en-US" dirty="0" smtClean="0"/>
              <a:t>!=: not equal</a:t>
            </a:r>
            <a:br>
              <a:rPr lang="en-US" dirty="0" smtClean="0"/>
            </a:br>
            <a:r>
              <a:rPr lang="en-US" dirty="0" smtClean="0"/>
              <a:t>&lt;: less than</a:t>
            </a:r>
            <a:br>
              <a:rPr lang="en-US" dirty="0" smtClean="0"/>
            </a:br>
            <a:r>
              <a:rPr lang="en-US" dirty="0" smtClean="0"/>
              <a:t>&gt;: greater than</a:t>
            </a:r>
            <a:br>
              <a:rPr lang="en-US" dirty="0" smtClean="0"/>
            </a:br>
            <a:r>
              <a:rPr lang="en-US" dirty="0" smtClean="0"/>
              <a:t>&lt;=: less than or equal to</a:t>
            </a:r>
            <a:br>
              <a:rPr lang="en-US" dirty="0" smtClean="0"/>
            </a:br>
            <a:r>
              <a:rPr lang="en-US" dirty="0" smtClean="0"/>
              <a:t>&gt;=: greater than or equal to</a:t>
            </a:r>
          </a:p>
          <a:p>
            <a:r>
              <a:rPr lang="en-US" dirty="0" smtClean="0"/>
              <a:t>Sample </a:t>
            </a:r>
            <a:r>
              <a:rPr lang="en-US" dirty="0"/>
              <a:t>B</a:t>
            </a:r>
            <a:r>
              <a:rPr lang="en-US" dirty="0" smtClean="0"/>
              <a:t>oolean expressions in if statements:</a:t>
            </a:r>
            <a:br>
              <a:rPr lang="en-US" dirty="0" smtClean="0"/>
            </a:br>
            <a:r>
              <a:rPr lang="en-US" dirty="0" smtClean="0">
                <a:latin typeface="Courier New" panose="02070309020205020404" pitchFamily="49" charset="0"/>
                <a:cs typeface="Courier New" panose="02070309020205020404" pitchFamily="49" charset="0"/>
              </a:rPr>
              <a:t>if (roses &lt;= daisies)</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if (elephants + dogs &gt; 34)</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if (</a:t>
            </a:r>
            <a:r>
              <a:rPr lang="en-US" dirty="0" err="1" smtClean="0">
                <a:latin typeface="Courier New" panose="02070309020205020404" pitchFamily="49" charset="0"/>
                <a:cs typeface="Courier New" panose="02070309020205020404" pitchFamily="49" charset="0"/>
              </a:rPr>
              <a:t>the_name</a:t>
            </a:r>
            <a:r>
              <a:rPr lang="en-US" dirty="0" smtClean="0">
                <a:latin typeface="Courier New" panose="02070309020205020404" pitchFamily="49" charset="0"/>
                <a:cs typeface="Courier New" panose="02070309020205020404" pitchFamily="49" charset="0"/>
              </a:rPr>
              <a:t> == "Barb")</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4182094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Compound Statements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statements to be executed in the </a:t>
            </a:r>
            <a:r>
              <a:rPr lang="en-US" i="1" dirty="0">
                <a:latin typeface="Courier New" panose="02070309020205020404" pitchFamily="49" charset="0"/>
                <a:cs typeface="Courier New" panose="02070309020205020404" pitchFamily="49" charset="0"/>
              </a:rPr>
              <a:t>if </a:t>
            </a:r>
            <a:r>
              <a:rPr lang="en-US" dirty="0" smtClean="0"/>
              <a:t>and </a:t>
            </a:r>
            <a:r>
              <a:rPr lang="en-US" i="1" dirty="0">
                <a:latin typeface="Courier New" panose="02070309020205020404" pitchFamily="49" charset="0"/>
                <a:cs typeface="Courier New" panose="02070309020205020404" pitchFamily="49" charset="0"/>
              </a:rPr>
              <a:t>else</a:t>
            </a:r>
            <a:r>
              <a:rPr lang="en-US" dirty="0" smtClean="0"/>
              <a:t> parts must be single statements. Often, there is more than one statement to execute. In this case, compound statements are made using </a:t>
            </a:r>
            <a:r>
              <a:rPr lang="en-US" i="1" dirty="0">
                <a:latin typeface="Courier New" panose="02070309020205020404" pitchFamily="49" charset="0"/>
                <a:cs typeface="Courier New" panose="02070309020205020404" pitchFamily="49" charset="0"/>
              </a:rPr>
              <a:t>{}</a:t>
            </a:r>
            <a:r>
              <a:rPr lang="en-US" dirty="0" smtClean="0"/>
              <a:t>'s.</a:t>
            </a:r>
            <a:br>
              <a:rPr lang="en-US" dirty="0" smtClean="0"/>
            </a:br>
            <a:r>
              <a:rPr lang="en-US" dirty="0" smtClean="0">
                <a:latin typeface="Courier New" panose="02070309020205020404" pitchFamily="49" charset="0"/>
                <a:cs typeface="Courier New" panose="02070309020205020404" pitchFamily="49" charset="0"/>
              </a:rPr>
              <a:t>if (</a:t>
            </a:r>
            <a:r>
              <a:rPr lang="en-US" i="1" dirty="0" smtClean="0">
                <a:latin typeface="Courier New" panose="02070309020205020404" pitchFamily="49" charset="0"/>
                <a:cs typeface="Courier New" panose="02070309020205020404" pitchFamily="49" charset="0"/>
              </a:rPr>
              <a:t>Boolean expression</a:t>
            </a:r>
            <a:r>
              <a:rPr lang="en-US" dirty="0" smtClean="0">
                <a:latin typeface="Courier New" panose="02070309020205020404" pitchFamily="49" charset="0"/>
                <a:cs typeface="Courier New" panose="02070309020205020404" pitchFamily="49" charset="0"/>
              </a:rPr>
              <a: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statement1;</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else {</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statement2;</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5318595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Repetitive Statements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We often want to execute a statement more than once. This introduces the concept of repetitive statements or loops.</a:t>
            </a:r>
          </a:p>
          <a:p>
            <a:r>
              <a:rPr lang="en-US" dirty="0" smtClean="0"/>
              <a:t>One JavaScript statement that allows us to perform a loop is a </a:t>
            </a:r>
            <a:r>
              <a:rPr lang="en-US" dirty="0">
                <a:latin typeface="Courier New" panose="02070309020205020404" pitchFamily="49" charset="0"/>
                <a:cs typeface="Courier New" panose="02070309020205020404" pitchFamily="49" charset="0"/>
              </a:rPr>
              <a:t>while</a:t>
            </a:r>
            <a:r>
              <a:rPr lang="en-US" dirty="0" smtClean="0"/>
              <a:t> statement. The syntax is:</a:t>
            </a:r>
            <a:br>
              <a:rPr lang="en-US" dirty="0" smtClean="0"/>
            </a:br>
            <a:r>
              <a:rPr lang="en-US" dirty="0" smtClean="0">
                <a:latin typeface="Courier New" panose="02070309020205020404" pitchFamily="49" charset="0"/>
                <a:cs typeface="Courier New" panose="02070309020205020404" pitchFamily="49" charset="0"/>
              </a:rPr>
              <a:t>while (</a:t>
            </a:r>
            <a:r>
              <a:rPr lang="en-US" i="1" dirty="0" smtClean="0">
                <a:latin typeface="Courier New" panose="02070309020205020404" pitchFamily="49" charset="0"/>
                <a:cs typeface="Courier New" panose="02070309020205020404" pitchFamily="49" charset="0"/>
              </a:rPr>
              <a:t>Boolean Expression</a:t>
            </a:r>
            <a:r>
              <a:rPr lang="en-US" dirty="0" smtClean="0">
                <a:latin typeface="Courier New" panose="02070309020205020404" pitchFamily="49" charset="0"/>
                <a:cs typeface="Courier New" panose="02070309020205020404" pitchFamily="49" charset="0"/>
              </a:rPr>
              <a: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a:t>
            </a:r>
            <a:r>
              <a:rPr lang="en-US" i="1" dirty="0" smtClean="0">
                <a:latin typeface="Courier New" panose="02070309020205020404" pitchFamily="49" charset="0"/>
                <a:cs typeface="Courier New" panose="02070309020205020404" pitchFamily="49" charset="0"/>
              </a:rPr>
              <a:t>statements;</a:t>
            </a:r>
            <a:br>
              <a:rPr lang="en-US" i="1" dirty="0" smtClean="0">
                <a:latin typeface="Courier New" panose="02070309020205020404" pitchFamily="49" charset="0"/>
                <a:cs typeface="Courier New" panose="02070309020205020404" pitchFamily="49" charset="0"/>
              </a:rPr>
            </a:br>
            <a:r>
              <a:rPr lang="en-US" i="1" dirty="0" smtClean="0">
                <a:latin typeface="Courier New" panose="02070309020205020404" pitchFamily="49" charset="0"/>
                <a:cs typeface="Courier New" panose="02070309020205020404" pitchFamily="49" charset="0"/>
              </a:rPr>
              <a:t>}</a:t>
            </a:r>
          </a:p>
          <a:p>
            <a:r>
              <a:rPr lang="en-US" dirty="0" smtClean="0"/>
              <a:t>The statement continues running as long as the Boolean Expression evaluates to true</a:t>
            </a:r>
          </a:p>
          <a:p>
            <a:r>
              <a:rPr lang="en-US" dirty="0" smtClean="0"/>
              <a:t>Like with an </a:t>
            </a:r>
            <a:r>
              <a:rPr lang="en-US" i="1" dirty="0">
                <a:latin typeface="Courier New" panose="02070309020205020404" pitchFamily="49" charset="0"/>
                <a:cs typeface="Courier New" panose="02070309020205020404" pitchFamily="49" charset="0"/>
              </a:rPr>
              <a:t>if</a:t>
            </a:r>
            <a:r>
              <a:rPr lang="en-US" dirty="0" smtClean="0"/>
              <a:t> statement, if more than one statement needs to be in the loop, a compound statement is used</a:t>
            </a:r>
          </a:p>
        </p:txBody>
      </p:sp>
    </p:spTree>
    <p:extLst>
      <p:ext uri="{BB962C8B-B14F-4D97-AF65-F5344CB8AC3E}">
        <p14:creationId xmlns:p14="http://schemas.microsoft.com/office/powerpoint/2010/main" val="36498702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Repetitive Statement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It is often necessary to write a loop that will execute a given number of times. A</a:t>
            </a:r>
            <a:r>
              <a:rPr lang="en-US" i="1" dirty="0">
                <a:latin typeface="Courier New" panose="02070309020205020404" pitchFamily="49" charset="0"/>
                <a:cs typeface="Courier New" panose="02070309020205020404" pitchFamily="49" charset="0"/>
              </a:rPr>
              <a:t> for </a:t>
            </a:r>
            <a:r>
              <a:rPr lang="en-US" dirty="0" smtClean="0"/>
              <a:t>statement is a natural structure for doing this. </a:t>
            </a:r>
          </a:p>
          <a:p>
            <a:r>
              <a:rPr lang="en-US" dirty="0" smtClean="0"/>
              <a:t>The general syntax of a for statement is:</a:t>
            </a:r>
            <a:br>
              <a:rPr lang="en-US" dirty="0" smtClean="0"/>
            </a:br>
            <a:r>
              <a:rPr lang="en-US" dirty="0" smtClean="0">
                <a:latin typeface="Courier New" panose="02070309020205020404" pitchFamily="49" charset="0"/>
                <a:cs typeface="Courier New" panose="02070309020205020404" pitchFamily="49" charset="0"/>
              </a:rPr>
              <a:t>for (</a:t>
            </a:r>
            <a:r>
              <a:rPr lang="en-US" i="1" dirty="0" smtClean="0">
                <a:latin typeface="Courier New" panose="02070309020205020404" pitchFamily="49" charset="0"/>
                <a:cs typeface="Courier New" panose="02070309020205020404" pitchFamily="49" charset="0"/>
              </a:rPr>
              <a:t>initialization; Boolean expression; step</a:t>
            </a:r>
            <a:r>
              <a:rPr lang="en-US" dirty="0" smtClean="0">
                <a:latin typeface="Courier New" panose="02070309020205020404" pitchFamily="49" charset="0"/>
                <a:cs typeface="Courier New" panose="02070309020205020404" pitchFamily="49" charset="0"/>
              </a:rPr>
              <a: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a:t>
            </a:r>
            <a:r>
              <a:rPr lang="en-US" i="1" dirty="0" smtClean="0">
                <a:latin typeface="Courier New" panose="02070309020205020404" pitchFamily="49" charset="0"/>
                <a:cs typeface="Courier New" panose="02070309020205020404" pitchFamily="49" charset="0"/>
              </a:rPr>
              <a:t>statements;</a:t>
            </a:r>
            <a:br>
              <a:rPr lang="en-US" i="1" dirty="0" smtClean="0">
                <a:latin typeface="Courier New" panose="02070309020205020404" pitchFamily="49" charset="0"/>
                <a:cs typeface="Courier New" panose="02070309020205020404" pitchFamily="49" charset="0"/>
              </a:rPr>
            </a:br>
            <a:r>
              <a:rPr lang="en-US" i="1"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r>
              <a:rPr lang="en-US" dirty="0" smtClean="0"/>
              <a:t>The initialization is </a:t>
            </a:r>
            <a:r>
              <a:rPr lang="en-US" i="1" dirty="0">
                <a:latin typeface="Courier New" panose="02070309020205020404" pitchFamily="49" charset="0"/>
                <a:cs typeface="Courier New" panose="02070309020205020404" pitchFamily="49" charset="0"/>
              </a:rPr>
              <a:t>performed</a:t>
            </a:r>
            <a:r>
              <a:rPr lang="en-US" dirty="0" smtClean="0"/>
              <a:t> once at the beginning</a:t>
            </a:r>
          </a:p>
          <a:p>
            <a:r>
              <a:rPr lang="en-US" dirty="0" smtClean="0"/>
              <a:t>The Boolean expression is tested each time before the statement is executed. If true the statement executes. If false the loop stops</a:t>
            </a:r>
          </a:p>
          <a:p>
            <a:r>
              <a:rPr lang="en-US" dirty="0" smtClean="0"/>
              <a:t>The step is executed each time through the loop after the statement is executed</a:t>
            </a:r>
          </a:p>
        </p:txBody>
      </p:sp>
    </p:spTree>
    <p:extLst>
      <p:ext uri="{BB962C8B-B14F-4D97-AF65-F5344CB8AC3E}">
        <p14:creationId xmlns:p14="http://schemas.microsoft.com/office/powerpoint/2010/main" val="3955674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Counting Loop</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Thus, the following loop will execute 5 times:</a:t>
            </a:r>
            <a:br>
              <a:rPr lang="en-US" dirty="0" smtClean="0"/>
            </a:br>
            <a:r>
              <a:rPr lang="en-US" dirty="0" smtClean="0">
                <a:latin typeface="Courier New" panose="02070309020205020404" pitchFamily="49" charset="0"/>
                <a:cs typeface="Courier New" panose="02070309020205020404" pitchFamily="49" charset="0"/>
              </a:rPr>
              <a:t>for (i = 0; i &lt; 5; i</a:t>
            </a: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i + 1)</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a:t>
            </a:r>
            <a:r>
              <a:rPr lang="en-US" i="1" dirty="0" smtClean="0">
                <a:latin typeface="Courier New" panose="02070309020205020404" pitchFamily="49" charset="0"/>
                <a:cs typeface="Courier New" panose="02070309020205020404" pitchFamily="49" charset="0"/>
              </a:rPr>
              <a:t>statements;</a:t>
            </a:r>
            <a:br>
              <a:rPr lang="en-US" i="1" dirty="0" smtClean="0">
                <a:latin typeface="Courier New" panose="02070309020205020404" pitchFamily="49" charset="0"/>
                <a:cs typeface="Courier New" panose="02070309020205020404" pitchFamily="49" charset="0"/>
              </a:rPr>
            </a:br>
            <a:r>
              <a:rPr lang="en-US" i="1" dirty="0" smtClean="0">
                <a:latin typeface="Courier New" panose="02070309020205020404" pitchFamily="49" charset="0"/>
                <a:cs typeface="Courier New" panose="02070309020205020404" pitchFamily="49" charset="0"/>
              </a:rPr>
              <a:t>}</a:t>
            </a:r>
          </a:p>
          <a:p>
            <a:r>
              <a:rPr lang="en-US" dirty="0" err="1">
                <a:latin typeface="Courier New" panose="02070309020205020404" pitchFamily="49" charset="0"/>
                <a:cs typeface="Courier New" panose="02070309020205020404" pitchFamily="49" charset="0"/>
              </a:rPr>
              <a:t>i</a:t>
            </a:r>
            <a:r>
              <a:rPr lang="en-US" dirty="0" smtClean="0"/>
              <a:t> represents the number of times the statement has executed</a:t>
            </a:r>
          </a:p>
          <a:p>
            <a:r>
              <a:rPr lang="en-US" dirty="0" smtClean="0"/>
              <a:t>The constant 5 could </a:t>
            </a:r>
            <a:r>
              <a:rPr lang="en-US" smtClean="0"/>
              <a:t>be replaced </a:t>
            </a:r>
            <a:r>
              <a:rPr lang="en-US" dirty="0" smtClean="0"/>
              <a:t>by any constant value and the loop would execute that number of times</a:t>
            </a:r>
          </a:p>
          <a:p>
            <a:r>
              <a:rPr lang="en-US" dirty="0" smtClean="0"/>
              <a:t>5 could also be replaced by a variable to execute a number of times computed or entered by the user</a:t>
            </a:r>
          </a:p>
          <a:p>
            <a:r>
              <a:rPr lang="en-US" dirty="0">
                <a:latin typeface="Courier New" panose="02070309020205020404" pitchFamily="49" charset="0"/>
                <a:cs typeface="Courier New" panose="02070309020205020404" pitchFamily="49" charset="0"/>
              </a:rPr>
              <a:t>for</a:t>
            </a:r>
            <a:r>
              <a:rPr lang="en-US" dirty="0" smtClean="0"/>
              <a:t> statements are not needed, the same could be done with a </a:t>
            </a:r>
            <a:r>
              <a:rPr lang="en-US" dirty="0">
                <a:latin typeface="Courier New" panose="02070309020205020404" pitchFamily="49" charset="0"/>
                <a:cs typeface="Courier New" panose="02070309020205020404" pitchFamily="49" charset="0"/>
              </a:rPr>
              <a:t>while</a:t>
            </a:r>
            <a:r>
              <a:rPr lang="en-US" dirty="0" smtClean="0"/>
              <a:t> loop:</a:t>
            </a:r>
            <a:br>
              <a:rPr lang="en-US" dirty="0" smtClean="0"/>
            </a:br>
            <a:r>
              <a:rPr lang="en-US" dirty="0" smtClean="0">
                <a:latin typeface="Courier New" panose="02070309020205020404" pitchFamily="49" charset="0"/>
                <a:cs typeface="Courier New" panose="02070309020205020404" pitchFamily="49" charset="0"/>
              </a:rPr>
              <a:t>i </a:t>
            </a: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0;</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while </a:t>
            </a:r>
            <a:r>
              <a:rPr lang="en-US" dirty="0">
                <a:latin typeface="Courier New" panose="02070309020205020404" pitchFamily="49" charset="0"/>
                <a:cs typeface="Courier New" panose="02070309020205020404" pitchFamily="49" charset="0"/>
              </a:rPr>
              <a:t>(i &lt; 5</a:t>
            </a:r>
            <a:r>
              <a:rPr lang="en-US" dirty="0" smtClean="0">
                <a:latin typeface="Courier New" panose="02070309020205020404" pitchFamily="49" charset="0"/>
                <a:cs typeface="Courier New" panose="02070309020205020404" pitchFamily="49" charset="0"/>
              </a:rPr>
              <a: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statements;</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i = i + </a:t>
            </a:r>
            <a:r>
              <a:rPr lang="en-US" dirty="0" smtClean="0">
                <a:latin typeface="Courier New" panose="02070309020205020404" pitchFamily="49" charset="0"/>
                <a:cs typeface="Courier New" panose="02070309020205020404" pitchFamily="49" charset="0"/>
              </a:rPr>
              <a:t>1;</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26398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JavaScript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JavaScript is a computer programming language  that is designed to run within a Web browser</a:t>
            </a:r>
          </a:p>
          <a:p>
            <a:r>
              <a:rPr lang="en-US" dirty="0" smtClean="0"/>
              <a:t>Developed by Netscape as a "light" programming language</a:t>
            </a:r>
          </a:p>
          <a:p>
            <a:r>
              <a:rPr lang="en-US" dirty="0" smtClean="0"/>
              <a:t>Later adopted by Internet Explorer and all browsers</a:t>
            </a:r>
          </a:p>
          <a:p>
            <a:r>
              <a:rPr lang="en-US" dirty="0" smtClean="0"/>
              <a:t>JavaScript is interpreted not compiled</a:t>
            </a:r>
          </a:p>
          <a:p>
            <a:pPr lvl="1"/>
            <a:r>
              <a:rPr lang="en-US" dirty="0" smtClean="0"/>
              <a:t>Code is interpreted and executed statement by statement</a:t>
            </a:r>
          </a:p>
          <a:p>
            <a:pPr lvl="1"/>
            <a:r>
              <a:rPr lang="en-US" dirty="0" smtClean="0"/>
              <a:t>Does not create an executable</a:t>
            </a:r>
          </a:p>
          <a:p>
            <a:pPr lvl="1"/>
            <a:r>
              <a:rPr lang="en-US" dirty="0" smtClean="0"/>
              <a:t>No checking for errors in syntax or semantics before it is run</a:t>
            </a:r>
          </a:p>
          <a:p>
            <a:r>
              <a:rPr lang="en-US" dirty="0" smtClean="0"/>
              <a:t>JavaScript is case sensitive</a:t>
            </a:r>
          </a:p>
          <a:p>
            <a:r>
              <a:rPr lang="en-US" dirty="0" smtClean="0"/>
              <a:t>JavaScript is weakly typed</a:t>
            </a:r>
          </a:p>
          <a:p>
            <a:pPr lvl="1"/>
            <a:r>
              <a:rPr lang="en-US" dirty="0" smtClean="0"/>
              <a:t>Variables are not given a specific type</a:t>
            </a:r>
          </a:p>
          <a:p>
            <a:pPr lvl="1"/>
            <a:r>
              <a:rPr lang="en-US" dirty="0" smtClean="0"/>
              <a:t>The type of variable can change as the program runs</a:t>
            </a:r>
            <a:endParaRPr lang="en-US" dirty="0"/>
          </a:p>
        </p:txBody>
      </p:sp>
    </p:spTree>
    <p:extLst>
      <p:ext uri="{BB962C8B-B14F-4D97-AF65-F5344CB8AC3E}">
        <p14:creationId xmlns:p14="http://schemas.microsoft.com/office/powerpoint/2010/main" val="19710676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Files</a:t>
            </a:r>
            <a:endParaRPr lang="en-US" dirty="0"/>
          </a:p>
        </p:txBody>
      </p:sp>
      <p:sp>
        <p:nvSpPr>
          <p:cNvPr id="3" name="Content Placeholder 2"/>
          <p:cNvSpPr>
            <a:spLocks noGrp="1"/>
          </p:cNvSpPr>
          <p:nvPr>
            <p:ph idx="1"/>
          </p:nvPr>
        </p:nvSpPr>
        <p:spPr/>
        <p:txBody>
          <a:bodyPr/>
          <a:lstStyle/>
          <a:p>
            <a:r>
              <a:rPr lang="en-US" dirty="0" smtClean="0">
                <a:hlinkClick r:id="rId2"/>
              </a:rPr>
              <a:t>http://jimgerland.com/wnylrc/</a:t>
            </a:r>
            <a:endParaRPr lang="en-US" dirty="0"/>
          </a:p>
        </p:txBody>
      </p:sp>
    </p:spTree>
    <p:extLst>
      <p:ext uri="{BB962C8B-B14F-4D97-AF65-F5344CB8AC3E}">
        <p14:creationId xmlns:p14="http://schemas.microsoft.com/office/powerpoint/2010/main" val="2295285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JavaScript Execution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JavaScript can be executed in two ways:</a:t>
            </a:r>
          </a:p>
          <a:p>
            <a:pPr lvl="1"/>
            <a:r>
              <a:rPr lang="en-US" dirty="0" smtClean="0"/>
              <a:t>Associates with an event (such as a mouse movement)</a:t>
            </a:r>
          </a:p>
          <a:p>
            <a:pPr lvl="2"/>
            <a:r>
              <a:rPr lang="en-US" dirty="0" smtClean="0"/>
              <a:t> Mouse movement events: </a:t>
            </a:r>
            <a:r>
              <a:rPr lang="en-US" dirty="0" err="1" smtClean="0"/>
              <a:t>onmouseover</a:t>
            </a:r>
            <a:r>
              <a:rPr lang="en-US" dirty="0" smtClean="0"/>
              <a:t>, </a:t>
            </a:r>
            <a:r>
              <a:rPr lang="en-US" dirty="0" err="1" smtClean="0"/>
              <a:t>onmouseclick</a:t>
            </a:r>
            <a:r>
              <a:rPr lang="en-US" dirty="0" smtClean="0"/>
              <a:t>, </a:t>
            </a:r>
            <a:r>
              <a:rPr lang="en-US" dirty="0" err="1" smtClean="0"/>
              <a:t>onmouseout</a:t>
            </a:r>
            <a:endParaRPr lang="en-US" dirty="0" smtClean="0"/>
          </a:p>
          <a:p>
            <a:pPr lvl="1"/>
            <a:r>
              <a:rPr lang="en-US" dirty="0" smtClean="0"/>
              <a:t>Run during the loading of a page</a:t>
            </a:r>
          </a:p>
          <a:p>
            <a:r>
              <a:rPr lang="en-US" dirty="0" smtClean="0"/>
              <a:t>Two see this, we will learn our first JavaScript statement</a:t>
            </a:r>
          </a:p>
          <a:p>
            <a:r>
              <a:rPr lang="en-US" dirty="0"/>
              <a:t>a</a:t>
            </a:r>
            <a:r>
              <a:rPr lang="en-US" dirty="0" smtClean="0"/>
              <a:t>lert ("string")</a:t>
            </a:r>
          </a:p>
          <a:p>
            <a:pPr lvl="1"/>
            <a:r>
              <a:rPr lang="en-US" dirty="0" smtClean="0"/>
              <a:t>Pops up a dialog box containing the given string</a:t>
            </a:r>
          </a:p>
          <a:p>
            <a:pPr lvl="1"/>
            <a:r>
              <a:rPr lang="en-US" dirty="0" smtClean="0"/>
              <a:t>Example on loading a page:</a:t>
            </a:r>
            <a:br>
              <a:rPr lang="en-US" dirty="0" smtClean="0"/>
            </a:br>
            <a:r>
              <a:rPr lang="en-US" dirty="0" smtClean="0">
                <a:latin typeface="Courier New" panose="02070309020205020404" pitchFamily="49" charset="0"/>
                <a:cs typeface="Courier New" panose="02070309020205020404" pitchFamily="49" charset="0"/>
              </a:rPr>
              <a:t>&lt;script&gt;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alert("here is the message");</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&lt;/script&gt;</a:t>
            </a:r>
          </a:p>
          <a:p>
            <a:pPr lvl="1"/>
            <a:r>
              <a:rPr lang="en-US" dirty="0" smtClean="0"/>
              <a:t>Example on moving a mouse over a link:</a:t>
            </a:r>
            <a:br>
              <a:rPr lang="en-US" dirty="0" smtClean="0"/>
            </a:br>
            <a:r>
              <a:rPr lang="en-US" dirty="0" smtClean="0">
                <a:latin typeface="Courier New" panose="02070309020205020404" pitchFamily="49" charset="0"/>
                <a:cs typeface="Courier New" panose="02070309020205020404" pitchFamily="49" charset="0"/>
              </a:rPr>
              <a:t>&lt;</a:t>
            </a:r>
            <a:r>
              <a:rPr lang="en-US" dirty="0">
                <a:latin typeface="Courier New" panose="02070309020205020404" pitchFamily="49" charset="0"/>
                <a:cs typeface="Courier New" panose="02070309020205020404" pitchFamily="49" charset="0"/>
              </a:rPr>
              <a:t>a href</a:t>
            </a:r>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onmouseover</a:t>
            </a:r>
            <a:r>
              <a:rPr lang="en-US" dirty="0" smtClean="0">
                <a:latin typeface="Courier New" panose="02070309020205020404" pitchFamily="49" charset="0"/>
                <a:cs typeface="Courier New" panose="02070309020205020404" pitchFamily="49" charset="0"/>
              </a:rPr>
              <a:t>="alert('here </a:t>
            </a:r>
            <a:r>
              <a:rPr lang="en-US" dirty="0">
                <a:latin typeface="Courier New" panose="02070309020205020404" pitchFamily="49" charset="0"/>
                <a:cs typeface="Courier New" panose="02070309020205020404" pitchFamily="49" charset="0"/>
              </a:rPr>
              <a:t>is the message</a:t>
            </a:r>
            <a:r>
              <a:rPr lang="en-US" dirty="0" smtClean="0">
                <a:latin typeface="Courier New" panose="02070309020205020404" pitchFamily="49" charset="0"/>
                <a:cs typeface="Courier New" panose="02070309020205020404" pitchFamily="49" charset="0"/>
              </a:rPr>
              <a:t>!');"&gt; </a:t>
            </a:r>
            <a:r>
              <a:rPr lang="en-US" dirty="0">
                <a:latin typeface="Courier New" panose="02070309020205020404" pitchFamily="49" charset="0"/>
                <a:cs typeface="Courier New" panose="02070309020205020404" pitchFamily="49" charset="0"/>
              </a:rPr>
              <a:t>link &lt;/a&gt;</a:t>
            </a:r>
          </a:p>
          <a:p>
            <a:pPr lvl="1"/>
            <a:endParaRPr lang="en-US" dirty="0" smtClean="0"/>
          </a:p>
        </p:txBody>
      </p:sp>
    </p:spTree>
    <p:extLst>
      <p:ext uri="{BB962C8B-B14F-4D97-AF65-F5344CB8AC3E}">
        <p14:creationId xmlns:p14="http://schemas.microsoft.com/office/powerpoint/2010/main" val="23650368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If we want to have some more complicated code associated with a link, it gets very messy</a:t>
            </a:r>
          </a:p>
          <a:p>
            <a:r>
              <a:rPr lang="en-US" dirty="0" smtClean="0"/>
              <a:t>We can define a function that will be called when a link is chosen</a:t>
            </a:r>
          </a:p>
          <a:p>
            <a:r>
              <a:rPr lang="en-US" dirty="0" smtClean="0"/>
              <a:t>The syntax for defining a function is:</a:t>
            </a:r>
            <a:br>
              <a:rPr lang="en-US" dirty="0" smtClean="0"/>
            </a:br>
            <a:r>
              <a:rPr lang="en-US" dirty="0" smtClean="0">
                <a:latin typeface="Courier New" panose="02070309020205020404" pitchFamily="49" charset="0"/>
                <a:cs typeface="Courier New" panose="02070309020205020404" pitchFamily="49" charset="0"/>
              </a:rPr>
              <a:t>function </a:t>
            </a:r>
            <a:r>
              <a:rPr lang="en-US" i="1" dirty="0" smtClean="0">
                <a:latin typeface="Courier New" panose="02070309020205020404" pitchFamily="49" charset="0"/>
                <a:cs typeface="Courier New" panose="02070309020205020404" pitchFamily="49" charset="0"/>
              </a:rPr>
              <a:t>name</a:t>
            </a:r>
            <a:r>
              <a:rPr lang="en-US" dirty="0" smtClean="0">
                <a:latin typeface="Courier New" panose="02070309020205020404" pitchFamily="49" charset="0"/>
                <a:cs typeface="Courier New" panose="02070309020205020404" pitchFamily="49" charset="0"/>
              </a:rPr>
              <a:t> ()</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    </a:t>
            </a:r>
            <a:r>
              <a:rPr lang="en-US" i="1" dirty="0" smtClean="0">
                <a:latin typeface="Courier New" panose="02070309020205020404" pitchFamily="49" charset="0"/>
                <a:cs typeface="Courier New" panose="02070309020205020404" pitchFamily="49" charset="0"/>
              </a:rPr>
              <a:t>JavaScript statements</a:t>
            </a:r>
            <a:br>
              <a:rPr lang="en-US" i="1"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a:t>
            </a:r>
          </a:p>
          <a:p>
            <a:r>
              <a:rPr lang="en-US" dirty="0" smtClean="0"/>
              <a:t>This function can now be called in associated with an event</a:t>
            </a:r>
            <a:br>
              <a:rPr lang="en-US" dirty="0" smtClean="0"/>
            </a:br>
            <a:r>
              <a:rPr lang="en-US" dirty="0" smtClean="0">
                <a:latin typeface="Courier New" panose="02070309020205020404" pitchFamily="49" charset="0"/>
                <a:cs typeface="Courier New" panose="02070309020205020404" pitchFamily="49" charset="0"/>
              </a:rPr>
              <a:t>&lt;a </a:t>
            </a:r>
            <a:r>
              <a:rPr lang="en-US" dirty="0">
                <a:latin typeface="Courier New" panose="02070309020205020404" pitchFamily="49" charset="0"/>
                <a:cs typeface="Courier New" panose="02070309020205020404" pitchFamily="49" charset="0"/>
              </a:rPr>
              <a:t>href="" </a:t>
            </a:r>
            <a:r>
              <a:rPr lang="en-US" dirty="0" err="1">
                <a:latin typeface="Courier New" panose="02070309020205020404" pitchFamily="49" charset="0"/>
                <a:cs typeface="Courier New" panose="02070309020205020404" pitchFamily="49" charset="0"/>
              </a:rPr>
              <a:t>onmouseover</a:t>
            </a:r>
            <a:r>
              <a:rPr lang="en-US" dirty="0">
                <a:latin typeface="Courier New" panose="02070309020205020404" pitchFamily="49" charset="0"/>
                <a:cs typeface="Courier New" panose="02070309020205020404" pitchFamily="49" charset="0"/>
              </a:rPr>
              <a:t>="name</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r>
              <a:rPr lang="en-US" dirty="0" smtClean="0"/>
              <a:t>The code for the function by that name will now run</a:t>
            </a:r>
            <a:endParaRPr lang="en-US" dirty="0"/>
          </a:p>
        </p:txBody>
      </p:sp>
    </p:spTree>
    <p:extLst>
      <p:ext uri="{BB962C8B-B14F-4D97-AF65-F5344CB8AC3E}">
        <p14:creationId xmlns:p14="http://schemas.microsoft.com/office/powerpoint/2010/main" val="1878633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To perform input and use computation we need to be able to use variables that can take on values</a:t>
            </a:r>
          </a:p>
          <a:p>
            <a:r>
              <a:rPr lang="en-US" dirty="0" smtClean="0"/>
              <a:t>Variables are names that are given to values</a:t>
            </a:r>
          </a:p>
          <a:p>
            <a:r>
              <a:rPr lang="en-US" dirty="0" smtClean="0"/>
              <a:t>Legal variable names in JavaScript are made up of letters, digits and underscores and start with a letter or an underscore</a:t>
            </a:r>
          </a:p>
          <a:p>
            <a:r>
              <a:rPr lang="en-US" dirty="0" smtClean="0"/>
              <a:t>Legal names: </a:t>
            </a:r>
            <a:r>
              <a:rPr lang="en-US" dirty="0" err="1">
                <a:latin typeface="Courier New" panose="02070309020205020404" pitchFamily="49" charset="0"/>
                <a:cs typeface="Courier New" panose="02070309020205020404" pitchFamily="49" charset="0"/>
              </a:rPr>
              <a:t>my_elephants</a:t>
            </a:r>
            <a:r>
              <a:rPr lang="en-US" dirty="0">
                <a:latin typeface="Courier New" panose="02070309020205020404" pitchFamily="49" charset="0"/>
                <a:cs typeface="Courier New" panose="02070309020205020404" pitchFamily="49" charset="0"/>
              </a:rPr>
              <a:t>, elephants3, </a:t>
            </a:r>
            <a:r>
              <a:rPr lang="en-US" dirty="0" err="1">
                <a:latin typeface="Courier New" panose="02070309020205020404" pitchFamily="49" charset="0"/>
                <a:cs typeface="Courier New" panose="02070309020205020404" pitchFamily="49" charset="0"/>
              </a:rPr>
              <a:t>Elepht</a:t>
            </a:r>
            <a:endParaRPr lang="en-US" dirty="0">
              <a:latin typeface="Courier New" panose="02070309020205020404" pitchFamily="49" charset="0"/>
              <a:cs typeface="Courier New" panose="02070309020205020404" pitchFamily="49" charset="0"/>
            </a:endParaRPr>
          </a:p>
          <a:p>
            <a:r>
              <a:rPr lang="en-US" dirty="0" smtClean="0"/>
              <a:t>Illegal names: </a:t>
            </a:r>
            <a:r>
              <a:rPr lang="en-US" dirty="0">
                <a:latin typeface="Courier New" panose="02070309020205020404" pitchFamily="49" charset="0"/>
                <a:cs typeface="Courier New" panose="02070309020205020404" pitchFamily="49" charset="0"/>
              </a:rPr>
              <a:t>33cats, cats-dogs, my cats</a:t>
            </a:r>
          </a:p>
          <a:p>
            <a:r>
              <a:rPr lang="en-US" dirty="0" smtClean="0"/>
              <a:t>Variables can represent numbers, strings and </a:t>
            </a:r>
            <a:r>
              <a:rPr lang="en-US" dirty="0" err="1" smtClean="0"/>
              <a:t>boolean</a:t>
            </a:r>
            <a:r>
              <a:rPr lang="en-US" dirty="0" smtClean="0"/>
              <a:t> values (true and false)</a:t>
            </a:r>
          </a:p>
          <a:p>
            <a:r>
              <a:rPr lang="en-US" dirty="0" smtClean="0"/>
              <a:t>Variables can be assigned values using an assignment statement:</a:t>
            </a:r>
            <a:br>
              <a:rPr lang="en-US" dirty="0" smtClean="0"/>
            </a:br>
            <a:r>
              <a:rPr lang="en-US" dirty="0" err="1" smtClean="0">
                <a:latin typeface="Courier New" panose="02070309020205020404" pitchFamily="49" charset="0"/>
                <a:cs typeface="Courier New" panose="02070309020205020404" pitchFamily="49" charset="0"/>
              </a:rPr>
              <a:t>my_elephants</a:t>
            </a:r>
            <a:r>
              <a:rPr lang="en-US" dirty="0" smtClean="0">
                <a:latin typeface="Courier New" panose="02070309020205020404" pitchFamily="49" charset="0"/>
                <a:cs typeface="Courier New" panose="02070309020205020404" pitchFamily="49" charset="0"/>
              </a:rPr>
              <a:t> = 6;</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school </a:t>
            </a:r>
            <a:r>
              <a:rPr lang="en-US" dirty="0">
                <a:latin typeface="Courier New" panose="02070309020205020404" pitchFamily="49" charset="0"/>
                <a:cs typeface="Courier New" panose="02070309020205020404" pitchFamily="49" charset="0"/>
              </a:rPr>
              <a:t>= "Buffalo State College</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4285370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Input/Output</a:t>
            </a:r>
            <a:r>
              <a:rPr lang="en-US" dirty="0" smtClean="0"/>
              <a:t> with variables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To read a value from the user and assign it to a variable, use the prompt function:</a:t>
            </a:r>
            <a:br>
              <a:rPr lang="en-US" dirty="0" smtClean="0"/>
            </a:br>
            <a:r>
              <a:rPr lang="en-US" dirty="0" smtClean="0">
                <a:latin typeface="Courier New" panose="02070309020205020404" pitchFamily="49" charset="0"/>
                <a:cs typeface="Courier New" panose="02070309020205020404" pitchFamily="49" charset="0"/>
              </a:rPr>
              <a:t>variable = prompt("question", default);</a:t>
            </a:r>
          </a:p>
          <a:p>
            <a:r>
              <a:rPr lang="en-US" dirty="0" smtClean="0"/>
              <a:t>For example:</a:t>
            </a:r>
            <a:br>
              <a:rPr lang="en-US" dirty="0" smtClean="0"/>
            </a:br>
            <a:r>
              <a:rPr lang="en-US" dirty="0" smtClean="0">
                <a:latin typeface="Courier New" panose="02070309020205020404" pitchFamily="49" charset="0"/>
                <a:cs typeface="Courier New" panose="02070309020205020404" pitchFamily="49" charset="0"/>
              </a:rPr>
              <a:t>children </a:t>
            </a:r>
            <a:r>
              <a:rPr lang="en-US" dirty="0">
                <a:latin typeface="Courier New" panose="02070309020205020404" pitchFamily="49" charset="0"/>
                <a:cs typeface="Courier New" panose="02070309020205020404" pitchFamily="49" charset="0"/>
              </a:rPr>
              <a:t>= prompt("How many children do you have? ", 3);</a:t>
            </a:r>
          </a:p>
          <a:p>
            <a:r>
              <a:rPr lang="en-US" dirty="0" smtClean="0"/>
              <a:t>You can include a variable in output simply by giving the variable name in an alert with no quotes:</a:t>
            </a:r>
            <a:br>
              <a:rPr lang="en-US" dirty="0" smtClean="0"/>
            </a:br>
            <a:r>
              <a:rPr lang="en-US" dirty="0" smtClean="0">
                <a:latin typeface="Courier New" panose="02070309020205020404" pitchFamily="49" charset="0"/>
                <a:cs typeface="Courier New" panose="02070309020205020404" pitchFamily="49" charset="0"/>
              </a:rPr>
              <a:t>alert </a:t>
            </a:r>
            <a:r>
              <a:rPr lang="en-US" dirty="0">
                <a:latin typeface="Courier New" panose="02070309020205020404" pitchFamily="49" charset="0"/>
                <a:cs typeface="Courier New" panose="02070309020205020404" pitchFamily="49" charset="0"/>
              </a:rPr>
              <a:t>(children</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r>
              <a:rPr lang="en-US" dirty="0" smtClean="0"/>
              <a:t>Or you can build a larger string using the concatenation operator</a:t>
            </a:r>
            <a:r>
              <a:rPr lang="en-US" dirty="0"/>
              <a:t> </a:t>
            </a:r>
            <a:r>
              <a:rPr lang="en-US" dirty="0" smtClean="0"/>
              <a:t>(+):</a:t>
            </a:r>
            <a:br>
              <a:rPr lang="en-US" dirty="0" smtClean="0"/>
            </a:br>
            <a:r>
              <a:rPr lang="en-US" dirty="0" smtClean="0">
                <a:latin typeface="Courier New" panose="02070309020205020404" pitchFamily="49" charset="0"/>
                <a:cs typeface="Courier New" panose="02070309020205020404" pitchFamily="49" charset="0"/>
              </a:rPr>
              <a:t>alert </a:t>
            </a:r>
            <a:r>
              <a:rPr lang="en-US" dirty="0">
                <a:latin typeface="Courier New" panose="02070309020205020404" pitchFamily="49" charset="0"/>
                <a:cs typeface="Courier New" panose="02070309020205020404" pitchFamily="49" charset="0"/>
              </a:rPr>
              <a:t>("I have " + children + " children</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676668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Output to the Page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Output can be written to a page as opposed to an alert box</a:t>
            </a:r>
          </a:p>
          <a:p>
            <a:r>
              <a:rPr lang="en-US" dirty="0" smtClean="0"/>
              <a:t>The function to do this is called as follows:</a:t>
            </a:r>
            <a:br>
              <a:rPr lang="en-US" dirty="0" smtClean="0"/>
            </a:br>
            <a:r>
              <a:rPr lang="en-US" dirty="0" smtClean="0">
                <a:latin typeface="Courier New" panose="02070309020205020404" pitchFamily="49" charset="0"/>
                <a:cs typeface="Courier New" panose="02070309020205020404" pitchFamily="49" charset="0"/>
              </a:rPr>
              <a:t>document.write(</a:t>
            </a:r>
            <a:r>
              <a:rPr lang="en-US" i="1" dirty="0" smtClean="0">
                <a:latin typeface="Courier New" panose="02070309020205020404" pitchFamily="49" charset="0"/>
                <a:cs typeface="Courier New" panose="02070309020205020404" pitchFamily="49" charset="0"/>
              </a:rPr>
              <a:t>expression</a:t>
            </a:r>
            <a:r>
              <a:rPr lang="en-US" dirty="0" smtClean="0">
                <a:latin typeface="Courier New" panose="02070309020205020404" pitchFamily="49" charset="0"/>
                <a:cs typeface="Courier New" panose="02070309020205020404" pitchFamily="49" charset="0"/>
              </a:rPr>
              <a:t>);</a:t>
            </a:r>
          </a:p>
          <a:p>
            <a:r>
              <a:rPr lang="en-US" dirty="0" smtClean="0"/>
              <a:t>Examples:</a:t>
            </a:r>
            <a:br>
              <a:rPr lang="en-US" dirty="0" smtClean="0"/>
            </a:br>
            <a:r>
              <a:rPr lang="en-US" dirty="0" smtClean="0">
                <a:latin typeface="Courier New" panose="02070309020205020404" pitchFamily="49" charset="0"/>
                <a:cs typeface="Courier New" panose="02070309020205020404" pitchFamily="49" charset="0"/>
              </a:rPr>
              <a:t>document.write </a:t>
            </a:r>
            <a:r>
              <a:rPr lang="en-US" dirty="0">
                <a:latin typeface="Courier New" panose="02070309020205020404" pitchFamily="49" charset="0"/>
                <a:cs typeface="Courier New" panose="02070309020205020404" pitchFamily="49" charset="0"/>
              </a:rPr>
              <a:t>("The rain in Spain</a:t>
            </a:r>
            <a:r>
              <a:rPr lang="en-US" dirty="0" smtClean="0">
                <a:latin typeface="Courier New" panose="02070309020205020404" pitchFamily="49" charset="0"/>
                <a:cs typeface="Courier New" panose="02070309020205020404" pitchFamily="49" charset="0"/>
              </a:rPr>
              <a:t>");</a:t>
            </a:r>
            <a:br>
              <a:rPr lang="en-US" dirty="0" smtClean="0">
                <a:latin typeface="Courier New" panose="02070309020205020404" pitchFamily="49" charset="0"/>
                <a:cs typeface="Courier New" panose="02070309020205020404" pitchFamily="49" charset="0"/>
              </a:rPr>
            </a:br>
            <a:r>
              <a:rPr lang="en-US" dirty="0" smtClean="0">
                <a:latin typeface="Courier New" panose="02070309020205020404" pitchFamily="49" charset="0"/>
                <a:cs typeface="Courier New" panose="02070309020205020404" pitchFamily="49" charset="0"/>
              </a:rPr>
              <a:t>document.write </a:t>
            </a:r>
            <a:r>
              <a:rPr lang="en-US" dirty="0">
                <a:latin typeface="Courier New" panose="02070309020205020404" pitchFamily="49" charset="0"/>
                <a:cs typeface="Courier New" panose="02070309020205020404" pitchFamily="49" charset="0"/>
              </a:rPr>
              <a:t>("&lt;p&gt;A new paragraph&lt;/p</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r>
              <a:rPr lang="en-US" dirty="0" smtClean="0"/>
              <a:t>The function </a:t>
            </a:r>
            <a:r>
              <a:rPr lang="en-US" dirty="0" err="1">
                <a:latin typeface="Courier New" panose="02070309020205020404" pitchFamily="49" charset="0"/>
                <a:cs typeface="Courier New" panose="02070309020205020404" pitchFamily="49" charset="0"/>
              </a:rPr>
              <a:t>document.writeln</a:t>
            </a:r>
            <a:r>
              <a:rPr lang="en-US" dirty="0">
                <a:latin typeface="Courier New" panose="02070309020205020404" pitchFamily="49" charset="0"/>
                <a:cs typeface="Courier New" panose="02070309020205020404" pitchFamily="49" charset="0"/>
              </a:rPr>
              <a:t> </a:t>
            </a:r>
            <a:r>
              <a:rPr lang="en-US" dirty="0" smtClean="0"/>
              <a:t>works like </a:t>
            </a:r>
            <a:r>
              <a:rPr lang="en-US" dirty="0" err="1">
                <a:latin typeface="Courier New" panose="02070309020205020404" pitchFamily="49" charset="0"/>
                <a:cs typeface="Courier New" panose="02070309020205020404" pitchFamily="49" charset="0"/>
              </a:rPr>
              <a:t>document.write</a:t>
            </a:r>
            <a:r>
              <a:rPr lang="en-US" dirty="0" smtClean="0"/>
              <a:t> except that it goes to a new line on output after printing.</a:t>
            </a:r>
          </a:p>
          <a:p>
            <a:pPr marL="114300" indent="0">
              <a:buNone/>
            </a:pPr>
            <a:endParaRPr lang="en-US" dirty="0" smtClean="0"/>
          </a:p>
          <a:p>
            <a:pPr marL="114300" indent="0">
              <a:buNone/>
            </a:pPr>
            <a:endParaRPr lang="en-US" dirty="0" smtClean="0"/>
          </a:p>
        </p:txBody>
      </p:sp>
    </p:spTree>
    <p:extLst>
      <p:ext uri="{BB962C8B-B14F-4D97-AF65-F5344CB8AC3E}">
        <p14:creationId xmlns:p14="http://schemas.microsoft.com/office/powerpoint/2010/main" val="15265923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Multi-Media to write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As shown, HTML tags can be used in a </a:t>
            </a:r>
            <a:r>
              <a:rPr lang="en-US" dirty="0" err="1" smtClean="0">
                <a:latin typeface="Courier New" panose="02070309020205020404" pitchFamily="49" charset="0"/>
                <a:cs typeface="Courier New" panose="02070309020205020404" pitchFamily="49" charset="0"/>
              </a:rPr>
              <a:t>document.write</a:t>
            </a:r>
            <a:r>
              <a:rPr lang="en-US" dirty="0" smtClean="0"/>
              <a:t> command</a:t>
            </a:r>
          </a:p>
          <a:p>
            <a:r>
              <a:rPr lang="en-US" dirty="0" smtClean="0"/>
              <a:t>A picture can be displayed from within a</a:t>
            </a:r>
            <a:br>
              <a:rPr lang="en-US" dirty="0" smtClean="0"/>
            </a:br>
            <a:r>
              <a:rPr lang="en-US" dirty="0" smtClean="0">
                <a:latin typeface="Courier New" panose="02070309020205020404" pitchFamily="49" charset="0"/>
                <a:cs typeface="Courier New" panose="02070309020205020404" pitchFamily="49" charset="0"/>
              </a:rPr>
              <a:t>document.write </a:t>
            </a:r>
            <a:r>
              <a:rPr lang="en-US" dirty="0">
                <a:latin typeface="Courier New" panose="02070309020205020404" pitchFamily="49" charset="0"/>
                <a:cs typeface="Courier New" panose="02070309020205020404" pitchFamily="49" charset="0"/>
              </a:rPr>
              <a:t>('&lt;img src="mypicture.jpg</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r>
              <a:rPr lang="en-US" dirty="0" smtClean="0"/>
              <a:t>We will introduce an easy way to play sound for our examples using the embed tag. The embed tag is not known in the latest official versions of HTML (4 and 5) but we will use it for some examples. </a:t>
            </a:r>
            <a:br>
              <a:rPr lang="en-US" dirty="0" smtClean="0"/>
            </a:br>
            <a:r>
              <a:rPr lang="en-US" dirty="0" smtClean="0">
                <a:latin typeface="Courier New" panose="02070309020205020404" pitchFamily="49" charset="0"/>
                <a:cs typeface="Courier New" panose="02070309020205020404" pitchFamily="49" charset="0"/>
              </a:rPr>
              <a:t>document.write </a:t>
            </a:r>
            <a:r>
              <a:rPr lang="en-US" dirty="0">
                <a:latin typeface="Courier New" panose="02070309020205020404" pitchFamily="49" charset="0"/>
                <a:cs typeface="Courier New" panose="02070309020205020404" pitchFamily="49" charset="0"/>
              </a:rPr>
              <a:t>('&lt;embed src="file.wav" </a:t>
            </a:r>
            <a:r>
              <a:rPr lang="en-US" dirty="0" err="1">
                <a:latin typeface="Courier New" panose="02070309020205020404" pitchFamily="49" charset="0"/>
                <a:cs typeface="Courier New" panose="02070309020205020404" pitchFamily="49" charset="0"/>
              </a:rPr>
              <a:t>autostart</a:t>
            </a:r>
            <a:r>
              <a:rPr lang="en-US" dirty="0">
                <a:latin typeface="Courier New" panose="02070309020205020404" pitchFamily="49" charset="0"/>
                <a:cs typeface="Courier New" panose="02070309020205020404" pitchFamily="49" charset="0"/>
              </a:rPr>
              <a:t> = true hidden=true</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266828541"/>
      </p:ext>
    </p:extLst>
  </p:cSld>
  <p:clrMapOvr>
    <a:masterClrMapping/>
  </p:clrMapOvr>
  <p:timing>
    <p:tnLst>
      <p:par>
        <p:cTn id="1" dur="indefinite" restart="never" nodeType="tmRoot"/>
      </p:par>
    </p:tnLst>
  </p:timing>
</p:sld>
</file>

<file path=ppt/theme/theme1.xml><?xml version="1.0" encoding="utf-8"?>
<a:theme xmlns:a="http://schemas.openxmlformats.org/drawingml/2006/main" name="Children Happy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7909083B-3485-49E7-BBE7-EFD488C62F99}" vid="{B57F6697-5DA8-422E-86BF-20B69A74A1E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Jim HTML</Template>
  <TotalTime>1039</TotalTime>
  <Words>625</Words>
  <Application>Microsoft Office PowerPoint</Application>
  <PresentationFormat>On-screen Show (4:3)</PresentationFormat>
  <Paragraphs>90</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Courier New</vt:lpstr>
      <vt:lpstr>Euphemia</vt:lpstr>
      <vt:lpstr>Wingdings</vt:lpstr>
      <vt:lpstr>Children Happy 16x9</vt:lpstr>
      <vt:lpstr>JavaScript</vt:lpstr>
      <vt:lpstr>JavaScript</vt:lpstr>
      <vt:lpstr>Sample Files</vt:lpstr>
      <vt:lpstr>JavaScript Execution</vt:lpstr>
      <vt:lpstr>Functions</vt:lpstr>
      <vt:lpstr>Variables</vt:lpstr>
      <vt:lpstr>Input/Output with variables</vt:lpstr>
      <vt:lpstr>Output to the Page</vt:lpstr>
      <vt:lpstr>Adding  Multi-Media to write</vt:lpstr>
      <vt:lpstr>Arithmetic</vt:lpstr>
      <vt:lpstr>Conditional Statements</vt:lpstr>
      <vt:lpstr>Conditional Statements</vt:lpstr>
      <vt:lpstr>Relational Operators</vt:lpstr>
      <vt:lpstr>Compound Statements</vt:lpstr>
      <vt:lpstr>Repetitive Statements</vt:lpstr>
      <vt:lpstr>Another Repetitive Statement</vt:lpstr>
      <vt:lpstr>A Counting Loop</vt:lpstr>
    </vt:vector>
  </TitlesOfParts>
  <Company>Buffalo State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JavaScript</dc:title>
  <dc:creator>mazurnm</dc:creator>
  <cp:lastModifiedBy>Jim Gerland</cp:lastModifiedBy>
  <cp:revision>36</cp:revision>
  <cp:lastPrinted>2012-05-29T12:50:52Z</cp:lastPrinted>
  <dcterms:created xsi:type="dcterms:W3CDTF">2012-05-23T13:24:18Z</dcterms:created>
  <dcterms:modified xsi:type="dcterms:W3CDTF">2018-05-16T15:08:22Z</dcterms:modified>
</cp:coreProperties>
</file>