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76" r:id="rId4"/>
    <p:sldId id="272" r:id="rId5"/>
    <p:sldId id="260" r:id="rId6"/>
    <p:sldId id="258" r:id="rId7"/>
    <p:sldId id="262" r:id="rId8"/>
    <p:sldId id="259" r:id="rId9"/>
    <p:sldId id="264" r:id="rId10"/>
    <p:sldId id="265" r:id="rId11"/>
    <p:sldId id="266" r:id="rId12"/>
    <p:sldId id="261" r:id="rId13"/>
    <p:sldId id="267" r:id="rId14"/>
    <p:sldId id="263" r:id="rId15"/>
    <p:sldId id="268" r:id="rId16"/>
    <p:sldId id="269" r:id="rId17"/>
    <p:sldId id="273" r:id="rId18"/>
    <p:sldId id="270" r:id="rId19"/>
    <p:sldId id="274" r:id="rId20"/>
    <p:sldId id="271" r:id="rId21"/>
    <p:sldId id="275" r:id="rId22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44" autoAdjust="0"/>
  </p:normalViewPr>
  <p:slideViewPr>
    <p:cSldViewPr>
      <p:cViewPr varScale="1">
        <p:scale>
          <a:sx n="71" d="100"/>
          <a:sy n="71" d="100"/>
        </p:scale>
        <p:origin x="71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5E9BC05-6656-4021-A171-1354058946F9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70630FA-D5D2-4519-A37F-25A5C3EE2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45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E4C9B-1AFF-4FCB-9210-9A7F54B5A43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D027E-E32D-4B1A-9D66-852047AB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50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D027E-E32D-4B1A-9D66-852047ABCF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58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910" y="304800"/>
            <a:ext cx="531852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495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8910" y="3108804"/>
            <a:ext cx="531852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accent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37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72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8761" y="304801"/>
            <a:ext cx="12868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57350" y="304801"/>
            <a:ext cx="5627111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73155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06780"/>
            <a:ext cx="7315200" cy="599521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7315200" cy="4800600"/>
          </a:xfrm>
        </p:spPr>
        <p:txBody>
          <a:bodyPr>
            <a:normAutofit/>
          </a:bodyPr>
          <a:lstStyle>
            <a:lvl1pPr marL="491490" indent="-457200">
              <a:buFont typeface="Wingdings" panose="05000000000000000000" pitchFamily="2" charset="2"/>
              <a:buChar char="Ø"/>
              <a:defRPr sz="3200"/>
            </a:lvl1pPr>
            <a:lvl2pPr marL="731520" indent="-457200">
              <a:buFont typeface="Wingdings" panose="05000000000000000000" pitchFamily="2" charset="2"/>
              <a:buChar char="Ø"/>
              <a:defRPr sz="2800"/>
            </a:lvl2pPr>
            <a:lvl3pPr marL="857250" indent="-342900">
              <a:buFont typeface="Wingdings" panose="05000000000000000000" pitchFamily="2" charset="2"/>
              <a:buChar char="Ø"/>
              <a:defRPr sz="2400"/>
            </a:lvl3pPr>
            <a:lvl4pPr marL="1040130" indent="-285750">
              <a:buFont typeface="Wingdings" panose="05000000000000000000" pitchFamily="2" charset="2"/>
              <a:buChar char="Ø"/>
              <a:defRPr sz="1800"/>
            </a:lvl4pPr>
            <a:lvl5pPr marL="1280160" indent="-28575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48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5010" y="1600201"/>
            <a:ext cx="4800601" cy="2486025"/>
          </a:xfrm>
        </p:spPr>
        <p:txBody>
          <a:bodyPr anchor="b">
            <a:normAutofit/>
          </a:bodyPr>
          <a:lstStyle>
            <a:lvl1pPr>
              <a:defRPr sz="39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5009" y="4105029"/>
            <a:ext cx="4800601" cy="9144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accent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45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56160" y="1600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6610" y="16002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12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6160" y="1600200"/>
            <a:ext cx="3429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1575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6160" y="2505075"/>
            <a:ext cx="3429000" cy="33375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6610" y="1600200"/>
            <a:ext cx="3429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1575" b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6610" y="2505075"/>
            <a:ext cx="3429000" cy="33375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07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9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25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8209" y="2277477"/>
            <a:ext cx="2057401" cy="2322178"/>
          </a:xfrm>
        </p:spPr>
        <p:txBody>
          <a:bodyPr anchor="b">
            <a:normAutofit/>
          </a:bodyPr>
          <a:lstStyle>
            <a:lvl1pPr>
              <a:defRPr sz="195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0360" y="533400"/>
            <a:ext cx="5143500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8211" y="4583188"/>
            <a:ext cx="2057400" cy="1131813"/>
          </a:xfrm>
        </p:spPr>
        <p:txBody>
          <a:bodyPr>
            <a:normAutofit/>
          </a:bodyPr>
          <a:lstStyle>
            <a:lvl1pPr marL="0" indent="0">
              <a:spcBef>
                <a:spcPts val="750"/>
              </a:spcBef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0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8209" y="2277477"/>
            <a:ext cx="2057401" cy="2322178"/>
          </a:xfrm>
        </p:spPr>
        <p:txBody>
          <a:bodyPr anchor="b">
            <a:normAutofit/>
          </a:bodyPr>
          <a:lstStyle>
            <a:lvl1pPr>
              <a:defRPr sz="195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8211" y="4583188"/>
            <a:ext cx="2057400" cy="1131813"/>
          </a:xfrm>
        </p:spPr>
        <p:txBody>
          <a:bodyPr>
            <a:normAutofit/>
          </a:bodyPr>
          <a:lstStyle>
            <a:lvl1pPr marL="0" indent="0">
              <a:spcBef>
                <a:spcPts val="750"/>
              </a:spcBef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970359" y="533400"/>
            <a:ext cx="51435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56084" y="647700"/>
            <a:ext cx="497205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9901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6160" y="304800"/>
            <a:ext cx="702945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6160" y="1600200"/>
            <a:ext cx="702945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182" y="6505078"/>
            <a:ext cx="723027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</a:defRPr>
            </a:lvl1pPr>
          </a:lstStyle>
          <a:p>
            <a:fld id="{19130005-39E9-4A02-A0D8-51090F45C77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0120" y="6505078"/>
            <a:ext cx="515731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5611" y="6280299"/>
            <a:ext cx="40004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8" b="1">
                <a:solidFill>
                  <a:schemeClr val="accent2"/>
                </a:solidFill>
              </a:defRPr>
            </a:lvl1pPr>
          </a:lstStyle>
          <a:p>
            <a:fld id="{21EB493F-B9BB-4D4C-902B-9308C0685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73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5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80000"/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SzPct val="80000"/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jimgerland.com/wnylrc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Simple HTML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Jim Gerland</a:t>
            </a:r>
          </a:p>
          <a:p>
            <a:r>
              <a:rPr lang="en-US" dirty="0" smtClean="0"/>
              <a:t>WNYLRC</a:t>
            </a:r>
          </a:p>
          <a:p>
            <a:r>
              <a:rPr lang="en-US" dirty="0" smtClean="0"/>
              <a:t>05/17/2018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7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0"/>
            <a:ext cx="7467600" cy="599521"/>
          </a:xfrm>
        </p:spPr>
        <p:txBody>
          <a:bodyPr/>
          <a:lstStyle/>
          <a:p>
            <a:r>
              <a:rPr lang="en-US" dirty="0" smtClean="0"/>
              <a:t>CSS Example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914400"/>
            <a:ext cx="75438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Sample Embedded CSS:</a:t>
            </a:r>
            <a:br>
              <a:rPr lang="en-US" dirty="0" smtClean="0"/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&lt;style&gt;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 {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color: purple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font-family: Verdana, Arial, sans-serif; 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font-size: 200%; 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h2 {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color: green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font-size: 300%;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style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dirty="0" smtClean="0"/>
              <a:t>Text enclosed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&lt;p&gt;&lt;/p&gt;</a:t>
            </a:r>
            <a:r>
              <a:rPr lang="en-US" dirty="0" smtClean="0"/>
              <a:t> tags will now be purple using the Verdana font and will be sized at 200%</a:t>
            </a:r>
          </a:p>
          <a:p>
            <a:r>
              <a:rPr lang="en-US" dirty="0" smtClean="0"/>
              <a:t>Text enclosed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&lt;h2&gt;&lt;/h2&gt;</a:t>
            </a:r>
            <a:r>
              <a:rPr lang="en-US" dirty="0" smtClean="0"/>
              <a:t> tags will now be green and sized at 300%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1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206781"/>
            <a:ext cx="7543800" cy="555220"/>
          </a:xfrm>
        </p:spPr>
        <p:txBody>
          <a:bodyPr/>
          <a:lstStyle/>
          <a:p>
            <a:r>
              <a:rPr lang="en-US" dirty="0" smtClean="0"/>
              <a:t>External CSS Files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914400"/>
            <a:ext cx="76962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style sheet can be placed in a separate file so that it can be used to format many web pages</a:t>
            </a:r>
          </a:p>
          <a:p>
            <a:r>
              <a:rPr lang="en-US" dirty="0" smtClean="0"/>
              <a:t>The style sheet file should be given 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.css </a:t>
            </a:r>
            <a:r>
              <a:rPr lang="en-US" dirty="0" smtClean="0"/>
              <a:t>extension</a:t>
            </a:r>
          </a:p>
          <a:p>
            <a:r>
              <a:rPr lang="en-US" dirty="0" smtClean="0"/>
              <a:t>Any number of elements can be formatted in this file: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body { 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background-color: yellow; 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 { 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color: red; 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font-family: Algerian; 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This file can then be loaded into an HTML document: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link rel="stylesheet" type="text/css" href="test.css"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5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0"/>
            <a:ext cx="7467600" cy="599521"/>
          </a:xfrm>
        </p:spPr>
        <p:txBody>
          <a:bodyPr/>
          <a:lstStyle/>
          <a:p>
            <a:r>
              <a:rPr lang="en-US" dirty="0" smtClean="0"/>
              <a:t>Text Formatting (Inline CSS)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914400"/>
            <a:ext cx="76200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set the font, font size and color of text, a CSS </a:t>
            </a:r>
            <a:r>
              <a:rPr lang="en-US" sz="25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style="</a:t>
            </a:r>
            <a:r>
              <a:rPr lang="en-US" sz="2500" i="1" dirty="0" smtClean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element: value;</a:t>
            </a:r>
            <a:r>
              <a:rPr lang="en-US" sz="2500" dirty="0" smtClean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argument is added to the HTML tags. Inline CSS overrides embedded CSS which overrides external CSS.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set the font: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500" i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style = "font-family: 'courier new', </a:t>
            </a:r>
            <a:r>
              <a:rPr lang="en-US" sz="2500" i="1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garamond</a:t>
            </a:r>
            <a:r>
              <a:rPr lang="en-US" sz="2500" i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sans-serif;"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set the font size: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500" i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style ="font-size: 200%;"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set the font color: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500" i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style = "color: blue</a:t>
            </a:r>
            <a:r>
              <a:rPr lang="en-US" sz="2500" i="1" dirty="0" smtClean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;"</a:t>
            </a:r>
            <a:endParaRPr lang="en-US" sz="2500" i="1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set all of these for a paragraph</a:t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500" i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&lt;p style="font-family: </a:t>
            </a:r>
            <a:r>
              <a:rPr lang="en-US" sz="2500" i="1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verdana</a:t>
            </a:r>
            <a:r>
              <a:rPr lang="en-US" sz="2500" i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</a:t>
            </a:r>
            <a:r>
              <a:rPr lang="en-US" sz="2500" i="1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arial</a:t>
            </a:r>
            <a:r>
              <a:rPr lang="en-US" sz="2500" i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, serif; font-size: 150; color: red"&gt;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Bold/italic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text: </a:t>
            </a:r>
            <a:r>
              <a:rPr lang="en-US" sz="2500" i="1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&lt;b&gt;data&lt;/b&gt; &lt;i&gt;data&lt;/i&gt;</a:t>
            </a:r>
          </a:p>
        </p:txBody>
      </p:sp>
    </p:spTree>
    <p:extLst>
      <p:ext uri="{BB962C8B-B14F-4D97-AF65-F5344CB8AC3E}">
        <p14:creationId xmlns:p14="http://schemas.microsoft.com/office/powerpoint/2010/main" val="148531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0"/>
            <a:ext cx="7467600" cy="599521"/>
          </a:xfrm>
        </p:spPr>
        <p:txBody>
          <a:bodyPr/>
          <a:lstStyle/>
          <a:p>
            <a:r>
              <a:rPr lang="en-US" dirty="0" smtClean="0"/>
              <a:t>Hyperlinks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1066800"/>
            <a:ext cx="7467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hyperlink is used to move from one web page to another or to another document or file</a:t>
            </a:r>
          </a:p>
          <a:p>
            <a:r>
              <a:rPr lang="en-US" dirty="0" smtClean="0"/>
              <a:t>The tag for making a link is:</a:t>
            </a:r>
          </a:p>
          <a:p>
            <a:pPr marL="109728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&lt;a href="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r>
              <a:rPr lang="en-US" dirty="0" smtClean="0"/>
              <a:t>link text or image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&lt;/a&gt;</a:t>
            </a:r>
          </a:p>
          <a:p>
            <a:pPr marL="109728" indent="0">
              <a:buNone/>
            </a:pPr>
            <a:r>
              <a:rPr lang="en-US" dirty="0" smtClean="0"/>
              <a:t>Where </a:t>
            </a:r>
            <a:r>
              <a:rPr lang="en-US" dirty="0" err="1" smtClean="0"/>
              <a:t>url</a:t>
            </a:r>
            <a:r>
              <a:rPr lang="en-US" dirty="0" smtClean="0"/>
              <a:t> can be a local file or Internet web site</a:t>
            </a:r>
          </a:p>
          <a:p>
            <a:r>
              <a:rPr lang="en-US" dirty="0" smtClean="0"/>
              <a:t>Examples:</a:t>
            </a:r>
          </a:p>
          <a:p>
            <a:pPr marL="109728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&lt;a href="http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://buffalostate.edu/"&gt;Buffalo State&lt;/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a&gt;</a:t>
            </a:r>
          </a:p>
          <a:p>
            <a:pPr marL="109728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&lt;a href="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sabres.html"&gt;&lt;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img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src="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roy.jpg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"/&gt;&lt;/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a&gt;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20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0"/>
            <a:ext cx="7467600" cy="599521"/>
          </a:xfrm>
        </p:spPr>
        <p:txBody>
          <a:bodyPr/>
          <a:lstStyle/>
          <a:p>
            <a:r>
              <a:rPr lang="en-US" dirty="0" smtClean="0"/>
              <a:t>Backgrounds and Images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990600"/>
            <a:ext cx="7467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To add a background color to the page: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&lt;body style="background-color: orange;"&gt;</a:t>
            </a:r>
          </a:p>
          <a:p>
            <a:r>
              <a:rPr lang="en-US" dirty="0" smtClean="0"/>
              <a:t>To add an image: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img src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="image file"/&gt;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Possible arguments: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style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="width: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Npx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height: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Npx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;"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title="text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 display when pointed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at"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alt="text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 display if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image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not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found"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img src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="candy.jpg" style="width: 150px; height: 120px;"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="Candy" alt="Picture of Candy"/&gt;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To </a:t>
            </a:r>
            <a:r>
              <a:rPr lang="en-US" dirty="0" smtClean="0"/>
              <a:t>center a tag:</a:t>
            </a:r>
            <a:br>
              <a:rPr lang="en-US" dirty="0" smtClean="0"/>
            </a:b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style="text-align: center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3100" dirty="0"/>
              <a:t>To align an </a:t>
            </a:r>
            <a:r>
              <a:rPr lang="en-US" sz="3100" dirty="0" smtClean="0"/>
              <a:t>image: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style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="float: left;"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206780"/>
            <a:ext cx="7391400" cy="599521"/>
          </a:xfrm>
        </p:spPr>
        <p:txBody>
          <a:bodyPr/>
          <a:lstStyle/>
          <a:p>
            <a:r>
              <a:rPr lang="en-US" dirty="0" smtClean="0"/>
              <a:t>Play a sound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47800" y="1066800"/>
            <a:ext cx="7391400" cy="4800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Use the following the play a sound that starts when the page is loaded with the player hidden: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&lt;embed src="sound.wav" hidden="true"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autostart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="true"&gt;</a:t>
            </a:r>
          </a:p>
          <a:p>
            <a:r>
              <a:rPr lang="en-US" dirty="0"/>
              <a:t>HTML5 introduced the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&lt;audio&gt; </a:t>
            </a:r>
            <a:r>
              <a:rPr lang="en-US" dirty="0"/>
              <a:t>tag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&lt;audio controls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source src="horse.ogg" type="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audio/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ogg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source src="horse.mp3" type="audio/mpeg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Your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browser does not support the audio tag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audio&gt;</a:t>
            </a:r>
          </a:p>
          <a:p>
            <a:pPr marL="34290" indent="0">
              <a:buNone/>
            </a:pP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95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1"/>
            <a:ext cx="7467600" cy="555220"/>
          </a:xfrm>
        </p:spPr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sp useBgFill="1"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914400"/>
            <a:ext cx="7543800" cy="5562600"/>
          </a:xfrm>
        </p:spPr>
        <p:txBody>
          <a:bodyPr>
            <a:normAutofit fontScale="85000" lnSpcReduction="20000"/>
          </a:bodyPr>
          <a:lstStyle/>
          <a:p>
            <a:pPr marL="34290" indent="0">
              <a:buNone/>
            </a:pPr>
            <a:r>
              <a:rPr lang="en-US" dirty="0" smtClean="0"/>
              <a:t>Tables can be used to layout data (should not be used to layout pages)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&lt;table&gt;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&lt;thead&gt;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&lt;tr style="background-color: navy; 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color: white;"&gt;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&lt;th&gt;Month&lt;/th&gt;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&lt;th&gt;Days&lt;/th&gt;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&lt;/tr&gt;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&lt;/thead&gt;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&lt;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tbody&gt;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 style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="background-color: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#CCC; 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color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navy;"&gt;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td&gt;January&lt;/td&gt;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td&gt;31&lt;/td&gt;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&lt;/tr&gt;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&lt;tr style="background-color: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#DDD;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color: navy;"&gt;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td&gt;February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&lt;/td&gt;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td&gt;28/29&lt;/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td&gt;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&lt;/tr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&lt;/tbody&gt;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&lt;/table&gt;</a:t>
            </a:r>
          </a:p>
        </p:txBody>
      </p:sp>
    </p:spTree>
    <p:extLst>
      <p:ext uri="{BB962C8B-B14F-4D97-AF65-F5344CB8AC3E}">
        <p14:creationId xmlns:p14="http://schemas.microsoft.com/office/powerpoint/2010/main" val="404469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1"/>
            <a:ext cx="7467600" cy="555220"/>
          </a:xfrm>
        </p:spPr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 useBgFill="1"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914400"/>
            <a:ext cx="75438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HTML provides tags to create three (3) different types of lists: </a:t>
            </a:r>
          </a:p>
          <a:p>
            <a:r>
              <a:rPr lang="en-US" dirty="0" smtClean="0"/>
              <a:t>Ordered (browser manages numbers)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&lt;ol style</a:t>
            </a:r>
            <a: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="list-style-type: decimal;"&gt;</a:t>
            </a:r>
            <a:b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&lt;li&gt;first list item&lt;/li&gt;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&lt;li&gt;second list item&lt;/li&gt;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&lt;/ol&gt;</a:t>
            </a:r>
            <a:endParaRPr lang="en-US" dirty="0" smtClean="0"/>
          </a:p>
          <a:p>
            <a:r>
              <a:rPr lang="en-US" dirty="0" smtClean="0"/>
              <a:t>Unordered (bullets)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&lt;ul </a:t>
            </a:r>
            <a: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style="list-style-type: square;"&gt;</a:t>
            </a:r>
            <a:br>
              <a:rPr lang="en-US" sz="3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&lt;li&gt;first list item&lt;/li&gt;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&lt;li&gt;second list item&lt;/li&gt;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&lt;/ul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en-US" dirty="0"/>
              <a:t>efinition</a:t>
            </a:r>
            <a:br>
              <a:rPr lang="en-US" dirty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&lt;dl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&lt;dt&gt;first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list item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&lt;/dt&gt;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&lt;dd&gt;first item definition&lt;/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&lt;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dt&gt;second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list item&lt;/dt&gt;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dd&gt;second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item definition&lt;/li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&lt;/dl&gt;</a:t>
            </a:r>
            <a:endParaRPr lang="en-US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89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0"/>
            <a:ext cx="7467600" cy="599521"/>
          </a:xfrm>
        </p:spPr>
        <p:txBody>
          <a:bodyPr/>
          <a:lstStyle/>
          <a:p>
            <a:r>
              <a:rPr lang="en-US" dirty="0" smtClean="0"/>
              <a:t>Forms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990600"/>
            <a:ext cx="77724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sz="3900" dirty="0"/>
              <a:t>Forms can be used to collect </a:t>
            </a:r>
            <a:r>
              <a:rPr lang="en-US" sz="3900" dirty="0" smtClean="0"/>
              <a:t>data:</a:t>
            </a:r>
          </a:p>
          <a:p>
            <a:pPr marL="34290" indent="0"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form id="myForm" name="myForm" method="POST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action="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mailto:you@your-domain.com"&gt;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&lt;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fieldset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&lt;legend&gt;Contact Me:&lt;/legend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label for="firstName"&gt;First Name:&lt;/label&gt;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input type="text" id="firstName"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name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="firstName" size="15"&gt;&lt;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br/&gt;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"&gt;Last Name:&lt;/label&gt; 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type="text" id="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name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 size="15"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required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="required"&gt;&lt;br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label for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="state"&gt;State/Province:&lt;/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label&gt;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&lt;select id="state" name="state"&gt;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value="MA"&gt;Maryland&lt;/option&gt;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&lt;option value="NY"&gt;New York&lt;/option&gt;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&lt;/select&gt;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&lt;label for="submit"&gt;&lt;/label&gt;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&lt;input type="submit" id="submit"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name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="submit" value="OK Send My Data"&gt;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&lt;/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fieldset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&lt;/form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16102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237810" cy="609600"/>
          </a:xfr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Forms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447800" y="1066800"/>
            <a:ext cx="3657600" cy="5334000"/>
          </a:xfrm>
        </p:spPr>
        <p:txBody>
          <a:bodyPr>
            <a:noAutofit/>
          </a:bodyPr>
          <a:lstStyle/>
          <a:p>
            <a:pPr marL="34290" indent="0">
              <a:buNone/>
            </a:pPr>
            <a:r>
              <a:rPr lang="en-US" sz="1800" dirty="0"/>
              <a:t>Forms can be </a:t>
            </a:r>
            <a:r>
              <a:rPr lang="en-US" sz="1800" dirty="0" smtClean="0"/>
              <a:t>styled with CSS: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#myForm {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margin: 0 auto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padding: 2% 0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width: 80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%;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input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label, select {  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display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block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float: left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margin: 1px 2px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text-align: left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input[type=checkbox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], input[type=radio]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clear: right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display: inline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float: left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margin: 2px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2px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width: auto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066800"/>
            <a:ext cx="3733800" cy="5334000"/>
          </a:xfrm>
        </p:spPr>
        <p:txBody>
          <a:bodyPr>
            <a:normAutofit fontScale="85000" lnSpcReduction="20000"/>
          </a:bodyPr>
          <a:lstStyle/>
          <a:p>
            <a:pPr marL="3429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label 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font-weight: bold;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text-align: right;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width: 30%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width: 60%;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button{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float: right;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.clear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clear: both;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fieldset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background-color: #CCC;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color: navy;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margin: 2px;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width: 80%;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legend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color: #F00;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 font-weight: bold;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5581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0" y="206780"/>
            <a:ext cx="7315200" cy="599521"/>
          </a:xfrm>
        </p:spPr>
        <p:txBody>
          <a:bodyPr/>
          <a:lstStyle/>
          <a:p>
            <a:r>
              <a:rPr lang="en-US" dirty="0" smtClean="0"/>
              <a:t>HTML Agenda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990600"/>
            <a:ext cx="7467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is HTML?</a:t>
            </a:r>
          </a:p>
          <a:p>
            <a:r>
              <a:rPr lang="en-US" dirty="0" smtClean="0"/>
              <a:t>HTML Files</a:t>
            </a:r>
          </a:p>
          <a:p>
            <a:r>
              <a:rPr lang="en-US" dirty="0" smtClean="0"/>
              <a:t>HTML Basic Tags</a:t>
            </a:r>
          </a:p>
          <a:p>
            <a:r>
              <a:rPr lang="en-US" dirty="0" smtClean="0"/>
              <a:t>Text Blocks</a:t>
            </a:r>
          </a:p>
          <a:p>
            <a:r>
              <a:rPr lang="en-US" dirty="0" smtClean="0"/>
              <a:t>CSS</a:t>
            </a:r>
          </a:p>
          <a:p>
            <a:r>
              <a:rPr lang="en-US" dirty="0" smtClean="0"/>
              <a:t>Tables</a:t>
            </a:r>
          </a:p>
          <a:p>
            <a:r>
              <a:rPr lang="en-US" dirty="0" smtClean="0"/>
              <a:t>Lists</a:t>
            </a:r>
          </a:p>
          <a:p>
            <a:r>
              <a:rPr lang="en-US" dirty="0" smtClean="0"/>
              <a:t>Forms</a:t>
            </a:r>
          </a:p>
          <a:p>
            <a:r>
              <a:rPr lang="en-US" dirty="0" smtClean="0"/>
              <a:t>Page Layout Using DIVs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712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1"/>
            <a:ext cx="7467600" cy="555220"/>
          </a:xfrm>
        </p:spPr>
        <p:txBody>
          <a:bodyPr/>
          <a:lstStyle/>
          <a:p>
            <a:r>
              <a:rPr lang="en-US" dirty="0" smtClean="0"/>
              <a:t>Layout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838200"/>
            <a:ext cx="7772400" cy="5791200"/>
          </a:xfrm>
        </p:spPr>
        <p:txBody>
          <a:bodyPr>
            <a:normAutofit fontScale="92500" lnSpcReduction="10000"/>
          </a:bodyPr>
          <a:lstStyle/>
          <a:p>
            <a:pPr marL="34290" indent="0">
              <a:buNone/>
            </a:pPr>
            <a:r>
              <a:rPr lang="en-US" dirty="0" smtClean="0"/>
              <a:t>You should use the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&lt;div&gt; </a:t>
            </a:r>
            <a:r>
              <a:rPr lang="en-US" dirty="0" smtClean="0"/>
              <a:t>tag for page layout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&lt;div id="main"&gt;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&lt;div id="info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style="background-color: navy;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color: white;"&gt;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&lt;p&gt;Jim Gerland&lt;/p&gt;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&lt;/div&gt; &lt;!–- id="info" --&gt; 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&lt;div id="details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style="background-color: #CCC;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color: navy;"&gt;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&lt;p&gt;Adjunct Faculty&lt;br&gt;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   Buffalo State College&lt;/p&gt;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&lt;/div&gt; &lt;!–- id="details" --&gt;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&lt;/div&gt; &lt;!– id="main" --&gt;</a:t>
            </a:r>
          </a:p>
        </p:txBody>
      </p:sp>
    </p:spTree>
    <p:extLst>
      <p:ext uri="{BB962C8B-B14F-4D97-AF65-F5344CB8AC3E}">
        <p14:creationId xmlns:p14="http://schemas.microsoft.com/office/powerpoint/2010/main" val="100736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1"/>
            <a:ext cx="7467600" cy="555220"/>
          </a:xfrm>
        </p:spPr>
        <p:txBody>
          <a:bodyPr/>
          <a:lstStyle/>
          <a:p>
            <a:r>
              <a:rPr lang="en-US" dirty="0" smtClean="0"/>
              <a:t>Layout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1066800"/>
            <a:ext cx="7315200" cy="5562600"/>
          </a:xfrm>
        </p:spPr>
        <p:txBody>
          <a:bodyPr>
            <a:normAutofit fontScale="92500" lnSpcReduction="20000"/>
          </a:bodyPr>
          <a:lstStyle/>
          <a:p>
            <a:pPr marL="34290" indent="0">
              <a:buNone/>
            </a:pPr>
            <a:r>
              <a:rPr lang="en-US" dirty="0" smtClean="0"/>
              <a:t>You can use CSS to position </a:t>
            </a:r>
            <a:r>
              <a:rPr lang="en-US" smtClean="0"/>
              <a:t>and style </a:t>
            </a:r>
            <a:r>
              <a:rPr lang="en-US" dirty="0" smtClean="0"/>
              <a:t>your DIVs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#main { 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background-color: #FFF;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margin: 1% 8% auto;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width: 80%;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#info {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background-color: navy;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color: white;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margin: 2% auto;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#details {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background-color: #CCC;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color: navy</a:t>
            </a:r>
            <a:r>
              <a:rPr lang="en-US" sz="280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 margin: 2% auto;</a:t>
            </a:r>
            <a:b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9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http://jimgerland.com/wnylrc/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0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206780"/>
            <a:ext cx="7543800" cy="599521"/>
          </a:xfrm>
        </p:spPr>
        <p:txBody>
          <a:bodyPr/>
          <a:lstStyle/>
          <a:p>
            <a:r>
              <a:rPr lang="en-US" dirty="0" smtClean="0"/>
              <a:t>HTML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990600"/>
            <a:ext cx="76962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HTML  - </a:t>
            </a:r>
            <a:r>
              <a:rPr lang="en-US" dirty="0" err="1" smtClean="0"/>
              <a:t>HyperText</a:t>
            </a:r>
            <a:r>
              <a:rPr lang="en-US" dirty="0" smtClean="0"/>
              <a:t> Markup Language</a:t>
            </a:r>
          </a:p>
          <a:p>
            <a:r>
              <a:rPr lang="en-US" dirty="0" smtClean="0"/>
              <a:t>Files written with HTML are interpreted by Web Browsers, such as </a:t>
            </a:r>
            <a:r>
              <a:rPr lang="en-US" dirty="0"/>
              <a:t>Chrome, </a:t>
            </a:r>
            <a:r>
              <a:rPr lang="en-US" dirty="0" smtClean="0"/>
              <a:t>Edge</a:t>
            </a:r>
            <a:r>
              <a:rPr lang="en-US" dirty="0"/>
              <a:t>, Firefox</a:t>
            </a:r>
            <a:r>
              <a:rPr lang="en-US" dirty="0" smtClean="0"/>
              <a:t>, Internet Explorer, Opera, or Safari, to display web pages</a:t>
            </a:r>
          </a:p>
          <a:p>
            <a:r>
              <a:rPr lang="en-US" dirty="0" smtClean="0"/>
              <a:t>HTML provides mechanisms for adjusting the page layout, using multimedia items, and interfacing with various web programming languages</a:t>
            </a:r>
          </a:p>
          <a:p>
            <a:r>
              <a:rPr lang="en-US" dirty="0" smtClean="0"/>
              <a:t>CSS (Cascading Style Sheets) is used for text and layout formatting</a:t>
            </a:r>
          </a:p>
        </p:txBody>
      </p:sp>
    </p:spTree>
    <p:extLst>
      <p:ext uri="{BB962C8B-B14F-4D97-AF65-F5344CB8AC3E}">
        <p14:creationId xmlns:p14="http://schemas.microsoft.com/office/powerpoint/2010/main" val="125810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0"/>
            <a:ext cx="7467600" cy="599521"/>
          </a:xfrm>
        </p:spPr>
        <p:txBody>
          <a:bodyPr/>
          <a:lstStyle/>
          <a:p>
            <a:r>
              <a:rPr lang="en-US" dirty="0" smtClean="0"/>
              <a:t>HTML Files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990600"/>
            <a:ext cx="7467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HTML files are text files (no formatting)</a:t>
            </a:r>
          </a:p>
          <a:p>
            <a:r>
              <a:rPr lang="en-US" dirty="0" smtClean="0"/>
              <a:t>HTML files traditionally have a file extension of .</a:t>
            </a:r>
            <a:r>
              <a:rPr lang="en-US" dirty="0" err="1" smtClean="0"/>
              <a:t>htm</a:t>
            </a:r>
            <a:r>
              <a:rPr lang="en-US" dirty="0" smtClean="0"/>
              <a:t> or .html</a:t>
            </a:r>
          </a:p>
          <a:p>
            <a:r>
              <a:rPr lang="en-US" dirty="0" smtClean="0"/>
              <a:t>Any editor that creates text files can be used to create HTML that generates a web page. We will be using Notepad++</a:t>
            </a:r>
          </a:p>
          <a:p>
            <a:r>
              <a:rPr lang="en-US" dirty="0" smtClean="0"/>
              <a:t>There are WYSIWG editors that allow you to create the look of your Web page and will generate the HTML for you</a:t>
            </a:r>
          </a:p>
          <a:p>
            <a:r>
              <a:rPr lang="en-US" dirty="0" smtClean="0"/>
              <a:t>Web page design software creates Web pages using more advanced features of HTML (Dreamweaver,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4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06780"/>
            <a:ext cx="7467600" cy="599521"/>
          </a:xfrm>
        </p:spPr>
        <p:txBody>
          <a:bodyPr/>
          <a:lstStyle/>
          <a:p>
            <a:r>
              <a:rPr lang="en-US" dirty="0" smtClean="0"/>
              <a:t>HTML Tags (commands)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914400"/>
            <a:ext cx="7467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HTML/CSS/JavaScript Information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www.w3schools.com</a:t>
            </a:r>
            <a:endParaRPr lang="en-US" dirty="0"/>
          </a:p>
          <a:p>
            <a:r>
              <a:rPr lang="en-US" dirty="0" smtClean="0"/>
              <a:t>There are two general types of HTML tags</a:t>
            </a:r>
          </a:p>
          <a:p>
            <a:pPr lvl="1"/>
            <a:r>
              <a:rPr lang="en-US" dirty="0" smtClean="0"/>
              <a:t>Paired (Container) Tags</a:t>
            </a:r>
          </a:p>
          <a:p>
            <a:pPr lvl="2"/>
            <a:r>
              <a:rPr lang="en-US" dirty="0" smtClean="0"/>
              <a:t>The HTML tag is applied to the data between the open bracketing command and the closing bracket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 arguments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data &lt;/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dirty="0" smtClean="0"/>
              <a:t>Unpaired (Empty)Tags</a:t>
            </a:r>
          </a:p>
          <a:p>
            <a:pPr lvl="2"/>
            <a:r>
              <a:rPr lang="en-US" dirty="0" smtClean="0"/>
              <a:t>These tags have no data associated with them, they just indicate an action to be executed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&lt;command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arguments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HTML is not case-sensitive unless </a:t>
            </a:r>
            <a:r>
              <a:rPr lang="en-US" dirty="0"/>
              <a:t>inside of quotes</a:t>
            </a: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28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19200" y="206780"/>
            <a:ext cx="7620000" cy="599521"/>
          </a:xfrm>
        </p:spPr>
        <p:txBody>
          <a:bodyPr/>
          <a:lstStyle/>
          <a:p>
            <a:r>
              <a:rPr lang="en-US" dirty="0" smtClean="0"/>
              <a:t>General HTML Tags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066800"/>
            <a:ext cx="7848600" cy="4800600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lang="en-US" sz="2800" dirty="0" smtClean="0"/>
              <a:t>Here is a general layout for an HTML document:</a:t>
            </a:r>
            <a:br>
              <a:rPr lang="en-US" sz="28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&lt;title&gt; Document Title &lt;/title&gt;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&lt;!-- comments are not displayed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--&gt;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  &lt;/head&gt;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  &lt;body&gt;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     …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    &lt;/body&gt;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  &lt;/html&gt;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70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206780"/>
            <a:ext cx="7543800" cy="599521"/>
          </a:xfrm>
        </p:spPr>
        <p:txBody>
          <a:bodyPr/>
          <a:lstStyle/>
          <a:p>
            <a:r>
              <a:rPr lang="en-US" dirty="0" smtClean="0"/>
              <a:t>Text Blocks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914400"/>
            <a:ext cx="75438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Text that is entered on a page is displayed with a default font and size</a:t>
            </a:r>
          </a:p>
          <a:p>
            <a:r>
              <a:rPr lang="en-US" dirty="0" smtClean="0"/>
              <a:t>Text without any formatting will contain no line spacing</a:t>
            </a:r>
          </a:p>
          <a:p>
            <a:r>
              <a:rPr lang="en-US" dirty="0" smtClean="0"/>
              <a:t>There are 6 header styles that will display text on a new line in a particular font format</a:t>
            </a:r>
          </a:p>
          <a:p>
            <a:pPr marL="109728" indent="0">
              <a:buNone/>
            </a:pPr>
            <a:r>
              <a:rPr lang="en-US" dirty="0" smtClean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 smtClean="0"/>
              <a:t>Header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where n is an integer from 1 to 6</a:t>
            </a:r>
          </a:p>
          <a:p>
            <a:r>
              <a:rPr lang="en-US" dirty="0" smtClean="0"/>
              <a:t>Paragraphs can be entered using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&gt;&lt;/p&gt; </a:t>
            </a:r>
            <a:r>
              <a:rPr lang="en-US" dirty="0" smtClean="0"/>
              <a:t>tags. The paragraph tag has a blank line before and after  it.</a:t>
            </a:r>
          </a:p>
          <a:p>
            <a:r>
              <a:rPr lang="en-US" dirty="0" smtClean="0"/>
              <a:t>Two stand alone tags that can be used with line spacing are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br/&gt;</a:t>
            </a:r>
            <a:r>
              <a:rPr lang="en-US" dirty="0" smtClean="0"/>
              <a:t>, start the next line (no blank line),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hr/&gt; </a:t>
            </a:r>
            <a:r>
              <a:rPr lang="en-US" dirty="0" smtClean="0"/>
              <a:t>start a new line with a horizontal line displayed.</a:t>
            </a:r>
          </a:p>
        </p:txBody>
      </p:sp>
    </p:spTree>
    <p:extLst>
      <p:ext uri="{BB962C8B-B14F-4D97-AF65-F5344CB8AC3E}">
        <p14:creationId xmlns:p14="http://schemas.microsoft.com/office/powerpoint/2010/main" val="306216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206780"/>
            <a:ext cx="7543800" cy="599521"/>
          </a:xfrm>
        </p:spPr>
        <p:txBody>
          <a:bodyPr/>
          <a:lstStyle/>
          <a:p>
            <a:r>
              <a:rPr lang="en-US" dirty="0" smtClean="0"/>
              <a:t>Cascading Style Sheets (CSS)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914400"/>
            <a:ext cx="75438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CSS allows you to define styles (text formatting for example) that can be repeatedly used</a:t>
            </a:r>
          </a:p>
          <a:p>
            <a:r>
              <a:rPr lang="en-US" dirty="0" smtClean="0"/>
              <a:t>Example structure:</a:t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&lt;style&gt;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element1 {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format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format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element2 {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format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format;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…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style&gt;</a:t>
            </a:r>
          </a:p>
          <a:p>
            <a:r>
              <a:rPr lang="en-US" dirty="0" smtClean="0"/>
              <a:t>where elements are items like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smtClean="0"/>
              <a:t>, h1, body, etc. and formats set color, font, etc.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1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ldren Happy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7909083B-3485-49E7-BBE7-EFD488C62F99}" vid="{B57F6697-5DA8-422E-86BF-20B69A74A1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 Layout</Template>
  <TotalTime>969</TotalTime>
  <Words>620</Words>
  <Application>Microsoft Office PowerPoint</Application>
  <PresentationFormat>On-screen Show (4:3)</PresentationFormat>
  <Paragraphs>102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Courier New</vt:lpstr>
      <vt:lpstr>Euphemia</vt:lpstr>
      <vt:lpstr>Tahoma</vt:lpstr>
      <vt:lpstr>Wingdings</vt:lpstr>
      <vt:lpstr>Children Happy 16x9</vt:lpstr>
      <vt:lpstr>Simple HTML </vt:lpstr>
      <vt:lpstr>HTML Agenda</vt:lpstr>
      <vt:lpstr>Sample Files</vt:lpstr>
      <vt:lpstr>HTML</vt:lpstr>
      <vt:lpstr>HTML Files</vt:lpstr>
      <vt:lpstr>HTML Tags (commands)</vt:lpstr>
      <vt:lpstr>General HTML Tags</vt:lpstr>
      <vt:lpstr>Text Blocks</vt:lpstr>
      <vt:lpstr>Cascading Style Sheets (CSS)</vt:lpstr>
      <vt:lpstr>CSS Example</vt:lpstr>
      <vt:lpstr>External CSS Files</vt:lpstr>
      <vt:lpstr>Text Formatting (Inline CSS)</vt:lpstr>
      <vt:lpstr>Hyperlinks</vt:lpstr>
      <vt:lpstr>Backgrounds and Images</vt:lpstr>
      <vt:lpstr>Play a sound</vt:lpstr>
      <vt:lpstr>Tables</vt:lpstr>
      <vt:lpstr>Lists</vt:lpstr>
      <vt:lpstr>Forms</vt:lpstr>
      <vt:lpstr>Forms</vt:lpstr>
      <vt:lpstr>Layout</vt:lpstr>
      <vt:lpstr>Layout</vt:lpstr>
    </vt:vector>
  </TitlesOfParts>
  <Company>Buffalo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HTML</dc:title>
  <dc:creator>mazurnm</dc:creator>
  <cp:lastModifiedBy>Jim Gerland</cp:lastModifiedBy>
  <cp:revision>63</cp:revision>
  <cp:lastPrinted>2012-05-28T18:34:18Z</cp:lastPrinted>
  <dcterms:created xsi:type="dcterms:W3CDTF">2012-05-14T15:07:22Z</dcterms:created>
  <dcterms:modified xsi:type="dcterms:W3CDTF">2018-05-16T15:09:28Z</dcterms:modified>
</cp:coreProperties>
</file>